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DM Sans Medium"/>
      <p:regular r:id="rId17"/>
    </p:embeddedFont>
    <p:embeddedFont>
      <p:font typeface="DM Sans Medium"/>
      <p:regular r:id="rId18"/>
    </p:embeddedFont>
    <p:embeddedFont>
      <p:font typeface="DM Sans Medium"/>
      <p:regular r:id="rId19"/>
    </p:embeddedFont>
    <p:embeddedFont>
      <p:font typeface="DM Sans Medium"/>
      <p:regular r:id="rId20"/>
    </p:embeddedFont>
    <p:embeddedFont>
      <p:font typeface="Inter"/>
      <p:regular r:id="rId21"/>
    </p:embeddedFont>
    <p:embeddedFont>
      <p:font typeface="Inter"/>
      <p:regular r:id="rId22"/>
    </p:embeddedFont>
    <p:embeddedFont>
      <p:font typeface="Inter"/>
      <p:regular r:id="rId23"/>
    </p:embeddedFont>
    <p:embeddedFont>
      <p:font typeface="Inter"/>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2.png>
</file>

<file path=ppt/media/image-10-3.svg>
</file>

<file path=ppt/media/image-10-4.png>
</file>

<file path=ppt/media/image-10-5.svg>
</file>

<file path=ppt/media/image-10-6.png>
</file>

<file path=ppt/media/image-10-7.sv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3-1.png>
</file>

<file path=ppt/media/image-5-1.png>
</file>

<file path=ppt/media/image-6-1.png>
</file>

<file path=ppt/media/image-7-1.png>
</file>

<file path=ppt/media/image-8-1.png>
</file>

<file path=ppt/media/image-8-10.svg>
</file>

<file path=ppt/media/image-8-2.svg>
</file>

<file path=ppt/media/image-8-3.png>
</file>

<file path=ppt/media/image-8-4.svg>
</file>

<file path=ppt/media/image-8-5.png>
</file>

<file path=ppt/media/image-8-6.svg>
</file>

<file path=ppt/media/image-8-7.png>
</file>

<file path=ppt/media/image-8-8.svg>
</file>

<file path=ppt/media/image-8-9.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svg"/><Relationship Id="rId4" Type="http://schemas.openxmlformats.org/officeDocument/2006/relationships/image" Target="../media/image-10-4.png"/><Relationship Id="rId5" Type="http://schemas.openxmlformats.org/officeDocument/2006/relationships/image" Target="../media/image-10-5.svg"/><Relationship Id="rId6" Type="http://schemas.openxmlformats.org/officeDocument/2006/relationships/image" Target="../media/image-10-6.png"/><Relationship Id="rId7" Type="http://schemas.openxmlformats.org/officeDocument/2006/relationships/image" Target="../media/image-10-7.svg"/><Relationship Id="rId8" Type="http://schemas.openxmlformats.org/officeDocument/2006/relationships/slideLayout" Target="../slideLayouts/slideLayout11.xml"/><Relationship Id="rId9"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svg"/><Relationship Id="rId3" Type="http://schemas.openxmlformats.org/officeDocument/2006/relationships/image" Target="../media/image-8-3.png"/><Relationship Id="rId4" Type="http://schemas.openxmlformats.org/officeDocument/2006/relationships/image" Target="../media/image-8-4.svg"/><Relationship Id="rId5" Type="http://schemas.openxmlformats.org/officeDocument/2006/relationships/image" Target="../media/image-8-5.png"/><Relationship Id="rId6" Type="http://schemas.openxmlformats.org/officeDocument/2006/relationships/image" Target="../media/image-8-6.svg"/><Relationship Id="rId7" Type="http://schemas.openxmlformats.org/officeDocument/2006/relationships/image" Target="../media/image-8-7.png"/><Relationship Id="rId8" Type="http://schemas.openxmlformats.org/officeDocument/2006/relationships/image" Target="../media/image-8-8.svg"/><Relationship Id="rId9" Type="http://schemas.openxmlformats.org/officeDocument/2006/relationships/image" Target="../media/image-8-9.png"/><Relationship Id="rId10" Type="http://schemas.openxmlformats.org/officeDocument/2006/relationships/image" Target="../media/image-8-10.svg"/><Relationship Id="rId11" Type="http://schemas.openxmlformats.org/officeDocument/2006/relationships/slideLayout" Target="../slideLayouts/slideLayout9.xml"/><Relationship Id="rId1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3054429"/>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Module 3: Where AI Shows Up in Daily Life</a:t>
            </a:r>
            <a:endParaRPr lang="en-US" sz="4450" dirty="0"/>
          </a:p>
        </p:txBody>
      </p:sp>
      <p:sp>
        <p:nvSpPr>
          <p:cNvPr id="4" name="Text 1"/>
          <p:cNvSpPr/>
          <p:nvPr/>
        </p:nvSpPr>
        <p:spPr>
          <a:xfrm>
            <a:off x="793790" y="4812149"/>
            <a:ext cx="7556421" cy="362903"/>
          </a:xfrm>
          <a:prstGeom prst="rect">
            <a:avLst/>
          </a:prstGeom>
          <a:noFill/>
          <a:ln/>
        </p:spPr>
        <p:txBody>
          <a:bodyPr wrap="non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Approximately 60 minutes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4958"/>
          </a:xfrm>
          <a:prstGeom prst="rect">
            <a:avLst/>
          </a:prstGeom>
        </p:spPr>
      </p:pic>
      <p:sp>
        <p:nvSpPr>
          <p:cNvPr id="3" name="Text 0"/>
          <p:cNvSpPr/>
          <p:nvPr/>
        </p:nvSpPr>
        <p:spPr>
          <a:xfrm>
            <a:off x="767596" y="603052"/>
            <a:ext cx="7608808" cy="1370647"/>
          </a:xfrm>
          <a:prstGeom prst="rect">
            <a:avLst/>
          </a:prstGeom>
          <a:noFill/>
          <a:ln/>
        </p:spPr>
        <p:txBody>
          <a:bodyPr wrap="square" lIns="0" tIns="0" rIns="0" bIns="0" rtlCol="0" anchor="t"/>
          <a:lstStyle/>
          <a:p>
            <a:pPr algn="l" indent="0" marL="0">
              <a:lnSpc>
                <a:spcPts val="5350"/>
              </a:lnSpc>
              <a:buNone/>
            </a:pPr>
            <a:r>
              <a:rPr lang="en-US" sz="4300" dirty="0">
                <a:solidFill>
                  <a:srgbClr val="000000"/>
                </a:solidFill>
                <a:latin typeface="DM Sans Medium" pitchFamily="34" charset="0"/>
                <a:ea typeface="DM Sans Medium" pitchFamily="34" charset="-122"/>
                <a:cs typeface="DM Sans Medium" pitchFamily="34" charset="-120"/>
              </a:rPr>
              <a:t>💬</a:t>
            </a:r>
            <a:pPr algn="l" indent="0" marL="0">
              <a:lnSpc>
                <a:spcPts val="5350"/>
              </a:lnSpc>
              <a:buNone/>
            </a:pPr>
            <a:r>
              <a:rPr lang="en-US" sz="4300" dirty="0">
                <a:solidFill>
                  <a:srgbClr val="161613"/>
                </a:solidFill>
                <a:latin typeface="DM Sans Medium" pitchFamily="34" charset="0"/>
                <a:ea typeface="DM Sans Medium" pitchFamily="34" charset="-122"/>
                <a:cs typeface="DM Sans Medium" pitchFamily="34" charset="-120"/>
              </a:rPr>
              <a:t> Facilitator Notes: Discussion &amp; Reflection</a:t>
            </a:r>
            <a:endParaRPr lang="en-US" sz="4300" dirty="0"/>
          </a:p>
        </p:txBody>
      </p:sp>
      <p:pic>
        <p:nvPicPr>
          <p:cNvPr id="4"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67596" y="2330053"/>
            <a:ext cx="219313" cy="219313"/>
          </a:xfrm>
          <a:prstGeom prst="rect">
            <a:avLst/>
          </a:prstGeom>
        </p:spPr>
      </p:pic>
      <p:sp>
        <p:nvSpPr>
          <p:cNvPr id="5" name="Shape 1"/>
          <p:cNvSpPr/>
          <p:nvPr/>
        </p:nvSpPr>
        <p:spPr>
          <a:xfrm>
            <a:off x="767596" y="2644854"/>
            <a:ext cx="3694748" cy="30480"/>
          </a:xfrm>
          <a:prstGeom prst="rect">
            <a:avLst/>
          </a:prstGeom>
          <a:solidFill>
            <a:srgbClr val="28282F"/>
          </a:solidFill>
          <a:ln/>
        </p:spPr>
      </p:sp>
      <p:sp>
        <p:nvSpPr>
          <p:cNvPr id="6" name="Text 2"/>
          <p:cNvSpPr/>
          <p:nvPr/>
        </p:nvSpPr>
        <p:spPr>
          <a:xfrm>
            <a:off x="767596" y="2815471"/>
            <a:ext cx="2741414" cy="342662"/>
          </a:xfrm>
          <a:prstGeom prst="rect">
            <a:avLst/>
          </a:prstGeom>
          <a:noFill/>
          <a:ln/>
        </p:spPr>
        <p:txBody>
          <a:bodyPr wrap="none" lIns="0" tIns="0" rIns="0" bIns="0" rtlCol="0" anchor="t"/>
          <a:lstStyle/>
          <a:p>
            <a:pPr algn="l" indent="0" marL="0">
              <a:lnSpc>
                <a:spcPts val="2650"/>
              </a:lnSpc>
              <a:buNone/>
            </a:pPr>
            <a:r>
              <a:rPr lang="en-US" sz="2150" dirty="0">
                <a:solidFill>
                  <a:srgbClr val="161613"/>
                </a:solidFill>
                <a:latin typeface="DM Sans Medium" pitchFamily="34" charset="0"/>
                <a:ea typeface="DM Sans Medium" pitchFamily="34" charset="-122"/>
                <a:cs typeface="DM Sans Medium" pitchFamily="34" charset="-120"/>
              </a:rPr>
              <a:t>Engagement Prompt</a:t>
            </a:r>
            <a:endParaRPr lang="en-US" sz="2150" dirty="0"/>
          </a:p>
        </p:txBody>
      </p:sp>
      <p:sp>
        <p:nvSpPr>
          <p:cNvPr id="7" name="Text 3"/>
          <p:cNvSpPr/>
          <p:nvPr/>
        </p:nvSpPr>
        <p:spPr>
          <a:xfrm>
            <a:off x="767596" y="3289697"/>
            <a:ext cx="3694748" cy="1052632"/>
          </a:xfrm>
          <a:prstGeom prst="rect">
            <a:avLst/>
          </a:prstGeom>
          <a:noFill/>
          <a:ln/>
        </p:spPr>
        <p:txBody>
          <a:bodyPr wrap="square" lIns="0" tIns="0" rIns="0" bIns="0" rtlCol="0" anchor="t"/>
          <a:lstStyle/>
          <a:p>
            <a:pPr algn="l" indent="0" marL="0">
              <a:lnSpc>
                <a:spcPts val="2750"/>
              </a:lnSpc>
              <a:buNone/>
            </a:pPr>
            <a:r>
              <a:rPr lang="en-US" sz="1700" i="1" dirty="0">
                <a:solidFill>
                  <a:srgbClr val="161613"/>
                </a:solidFill>
                <a:latin typeface="Inter" pitchFamily="34" charset="0"/>
                <a:ea typeface="Inter" pitchFamily="34" charset="-122"/>
                <a:cs typeface="Inter" pitchFamily="34" charset="-120"/>
              </a:rPr>
              <a:t>"Which industry interests you most? How do you think AI is shaping it today?"</a:t>
            </a:r>
            <a:endParaRPr lang="en-US" sz="1700" dirty="0"/>
          </a:p>
        </p:txBody>
      </p:sp>
      <p:pic>
        <p:nvPicPr>
          <p:cNvPr id="8"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681657" y="2330053"/>
            <a:ext cx="219313" cy="219313"/>
          </a:xfrm>
          <a:prstGeom prst="rect">
            <a:avLst/>
          </a:prstGeom>
        </p:spPr>
      </p:pic>
      <p:sp>
        <p:nvSpPr>
          <p:cNvPr id="9" name="Shape 4"/>
          <p:cNvSpPr/>
          <p:nvPr/>
        </p:nvSpPr>
        <p:spPr>
          <a:xfrm>
            <a:off x="4681657" y="2644854"/>
            <a:ext cx="3694748" cy="30480"/>
          </a:xfrm>
          <a:prstGeom prst="rect">
            <a:avLst/>
          </a:prstGeom>
          <a:solidFill>
            <a:srgbClr val="28282F"/>
          </a:solidFill>
          <a:ln/>
        </p:spPr>
      </p:sp>
      <p:sp>
        <p:nvSpPr>
          <p:cNvPr id="10" name="Text 5"/>
          <p:cNvSpPr/>
          <p:nvPr/>
        </p:nvSpPr>
        <p:spPr>
          <a:xfrm>
            <a:off x="4681657" y="2815471"/>
            <a:ext cx="2741414" cy="342662"/>
          </a:xfrm>
          <a:prstGeom prst="rect">
            <a:avLst/>
          </a:prstGeom>
          <a:noFill/>
          <a:ln/>
        </p:spPr>
        <p:txBody>
          <a:bodyPr wrap="none" lIns="0" tIns="0" rIns="0" bIns="0" rtlCol="0" anchor="t"/>
          <a:lstStyle/>
          <a:p>
            <a:pPr algn="l" indent="0" marL="0">
              <a:lnSpc>
                <a:spcPts val="2650"/>
              </a:lnSpc>
              <a:buNone/>
            </a:pPr>
            <a:r>
              <a:rPr lang="en-US" sz="2150" dirty="0">
                <a:solidFill>
                  <a:srgbClr val="161613"/>
                </a:solidFill>
                <a:latin typeface="DM Sans Medium" pitchFamily="34" charset="0"/>
                <a:ea typeface="DM Sans Medium" pitchFamily="34" charset="-122"/>
                <a:cs typeface="DM Sans Medium" pitchFamily="34" charset="-120"/>
              </a:rPr>
              <a:t>Discussion Topics</a:t>
            </a:r>
            <a:endParaRPr lang="en-US" sz="2150" dirty="0"/>
          </a:p>
        </p:txBody>
      </p:sp>
      <p:sp>
        <p:nvSpPr>
          <p:cNvPr id="11" name="Text 6"/>
          <p:cNvSpPr/>
          <p:nvPr/>
        </p:nvSpPr>
        <p:spPr>
          <a:xfrm>
            <a:off x="4681657" y="3289697"/>
            <a:ext cx="3694748" cy="1754386"/>
          </a:xfrm>
          <a:prstGeom prst="rect">
            <a:avLst/>
          </a:prstGeom>
          <a:noFill/>
          <a:ln/>
        </p:spPr>
        <p:txBody>
          <a:bodyPr wrap="square" lIns="0" tIns="0" rIns="0" bIns="0" rtlCol="0" anchor="t"/>
          <a:lstStyle/>
          <a:p>
            <a:pPr algn="l" indent="0" marL="0">
              <a:lnSpc>
                <a:spcPts val="2750"/>
              </a:lnSpc>
              <a:buNone/>
            </a:pPr>
            <a:r>
              <a:rPr lang="en-US" sz="1700" dirty="0">
                <a:solidFill>
                  <a:srgbClr val="161613"/>
                </a:solidFill>
                <a:latin typeface="Inter" pitchFamily="34" charset="0"/>
                <a:ea typeface="Inter" pitchFamily="34" charset="-122"/>
                <a:cs typeface="Inter" pitchFamily="34" charset="-120"/>
              </a:rPr>
              <a:t>Benefits and efficiency gains • Risks of bias in AI systems • Concerns about over-automation • Ethical implications of AI decision-making</a:t>
            </a:r>
            <a:endParaRPr lang="en-US" sz="1700" dirty="0"/>
          </a:p>
        </p:txBody>
      </p:sp>
      <p:pic>
        <p:nvPicPr>
          <p:cNvPr id="12"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67596" y="5455206"/>
            <a:ext cx="219313" cy="219313"/>
          </a:xfrm>
          <a:prstGeom prst="rect">
            <a:avLst/>
          </a:prstGeom>
        </p:spPr>
      </p:pic>
      <p:sp>
        <p:nvSpPr>
          <p:cNvPr id="13" name="Shape 7"/>
          <p:cNvSpPr/>
          <p:nvPr/>
        </p:nvSpPr>
        <p:spPr>
          <a:xfrm>
            <a:off x="767596" y="5770007"/>
            <a:ext cx="7608808" cy="30480"/>
          </a:xfrm>
          <a:prstGeom prst="rect">
            <a:avLst/>
          </a:prstGeom>
          <a:solidFill>
            <a:srgbClr val="28282F"/>
          </a:solidFill>
          <a:ln/>
        </p:spPr>
      </p:sp>
      <p:sp>
        <p:nvSpPr>
          <p:cNvPr id="14" name="Text 8"/>
          <p:cNvSpPr/>
          <p:nvPr/>
        </p:nvSpPr>
        <p:spPr>
          <a:xfrm>
            <a:off x="767596" y="5940623"/>
            <a:ext cx="2741414" cy="342662"/>
          </a:xfrm>
          <a:prstGeom prst="rect">
            <a:avLst/>
          </a:prstGeom>
          <a:noFill/>
          <a:ln/>
        </p:spPr>
        <p:txBody>
          <a:bodyPr wrap="none" lIns="0" tIns="0" rIns="0" bIns="0" rtlCol="0" anchor="t"/>
          <a:lstStyle/>
          <a:p>
            <a:pPr algn="l" indent="0" marL="0">
              <a:lnSpc>
                <a:spcPts val="2650"/>
              </a:lnSpc>
              <a:buNone/>
            </a:pPr>
            <a:r>
              <a:rPr lang="en-US" sz="2150" dirty="0">
                <a:solidFill>
                  <a:srgbClr val="161613"/>
                </a:solidFill>
                <a:latin typeface="DM Sans Medium" pitchFamily="34" charset="0"/>
                <a:ea typeface="DM Sans Medium" pitchFamily="34" charset="-122"/>
                <a:cs typeface="DM Sans Medium" pitchFamily="34" charset="-120"/>
              </a:rPr>
              <a:t>Final Reinforcement</a:t>
            </a:r>
            <a:endParaRPr lang="en-US" sz="2150" dirty="0"/>
          </a:p>
        </p:txBody>
      </p:sp>
      <p:sp>
        <p:nvSpPr>
          <p:cNvPr id="15" name="Text 9"/>
          <p:cNvSpPr/>
          <p:nvPr/>
        </p:nvSpPr>
        <p:spPr>
          <a:xfrm>
            <a:off x="767596" y="6414849"/>
            <a:ext cx="7608808" cy="1052632"/>
          </a:xfrm>
          <a:prstGeom prst="rect">
            <a:avLst/>
          </a:prstGeom>
          <a:noFill/>
          <a:ln/>
        </p:spPr>
        <p:txBody>
          <a:bodyPr wrap="square" lIns="0" tIns="0" rIns="0" bIns="0" rtlCol="0" anchor="t"/>
          <a:lstStyle/>
          <a:p>
            <a:pPr algn="l" indent="0" marL="0">
              <a:lnSpc>
                <a:spcPts val="2750"/>
              </a:lnSpc>
              <a:buNone/>
            </a:pPr>
            <a:r>
              <a:rPr lang="en-US" sz="1700" dirty="0">
                <a:solidFill>
                  <a:srgbClr val="161613"/>
                </a:solidFill>
                <a:latin typeface="Inter" pitchFamily="34" charset="0"/>
                <a:ea typeface="Inter" pitchFamily="34" charset="-122"/>
                <a:cs typeface="Inter" pitchFamily="34" charset="-120"/>
              </a:rPr>
              <a:t>AI is powerful, but </a:t>
            </a:r>
            <a:pPr algn="l" indent="0" marL="0">
              <a:lnSpc>
                <a:spcPts val="2750"/>
              </a:lnSpc>
              <a:buNone/>
            </a:pPr>
            <a:r>
              <a:rPr lang="en-US" sz="1700" b="1" dirty="0">
                <a:solidFill>
                  <a:srgbClr val="161613"/>
                </a:solidFill>
                <a:latin typeface="Inter" pitchFamily="34" charset="0"/>
                <a:ea typeface="Inter" pitchFamily="34" charset="-122"/>
                <a:cs typeface="Inter" pitchFamily="34" charset="-120"/>
              </a:rPr>
              <a:t>human oversight and judgment remain essential</a:t>
            </a:r>
            <a:pPr algn="l" indent="0" marL="0">
              <a:lnSpc>
                <a:spcPts val="2750"/>
              </a:lnSpc>
              <a:buNone/>
            </a:pPr>
            <a:r>
              <a:rPr lang="en-US" sz="1700" dirty="0">
                <a:solidFill>
                  <a:srgbClr val="161613"/>
                </a:solidFill>
                <a:latin typeface="Inter" pitchFamily="34" charset="0"/>
                <a:ea typeface="Inter" pitchFamily="34" charset="-122"/>
                <a:cs typeface="Inter" pitchFamily="34" charset="-120"/>
              </a:rPr>
              <a:t>. Technology serves us best when we understand both its capabilities and its limitations.</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21638" y="566976"/>
            <a:ext cx="6005751" cy="644366"/>
          </a:xfrm>
          <a:prstGeom prst="rect">
            <a:avLst/>
          </a:prstGeom>
          <a:noFill/>
          <a:ln/>
        </p:spPr>
        <p:txBody>
          <a:bodyPr wrap="none" lIns="0" tIns="0" rIns="0" bIns="0" rtlCol="0" anchor="t"/>
          <a:lstStyle/>
          <a:p>
            <a:pPr algn="l" indent="0" marL="0">
              <a:lnSpc>
                <a:spcPts val="5050"/>
              </a:lnSpc>
              <a:buNone/>
            </a:pPr>
            <a:r>
              <a:rPr lang="en-US" sz="4050" dirty="0">
                <a:solidFill>
                  <a:srgbClr val="161613"/>
                </a:solidFill>
                <a:latin typeface="DM Sans Medium" pitchFamily="34" charset="0"/>
                <a:ea typeface="DM Sans Medium" pitchFamily="34" charset="-122"/>
                <a:cs typeface="DM Sans Medium" pitchFamily="34" charset="-120"/>
              </a:rPr>
              <a:t>Our Goal for This Module</a:t>
            </a:r>
            <a:endParaRPr lang="en-US" sz="4050" dirty="0"/>
          </a:p>
        </p:txBody>
      </p:sp>
      <p:sp>
        <p:nvSpPr>
          <p:cNvPr id="3" name="Text 1"/>
          <p:cNvSpPr/>
          <p:nvPr/>
        </p:nvSpPr>
        <p:spPr>
          <a:xfrm>
            <a:off x="721638" y="1726644"/>
            <a:ext cx="3093006" cy="386596"/>
          </a:xfrm>
          <a:prstGeom prst="rect">
            <a:avLst/>
          </a:prstGeom>
          <a:noFill/>
          <a:ln/>
        </p:spPr>
        <p:txBody>
          <a:bodyPr wrap="none" lIns="0" tIns="0" rIns="0" bIns="0" rtlCol="0" anchor="t"/>
          <a:lstStyle/>
          <a:p>
            <a:pPr algn="l" indent="0" marL="0">
              <a:lnSpc>
                <a:spcPts val="3000"/>
              </a:lnSpc>
              <a:buNone/>
            </a:pPr>
            <a:r>
              <a:rPr lang="en-US" sz="2400" dirty="0">
                <a:solidFill>
                  <a:srgbClr val="161613"/>
                </a:solidFill>
                <a:latin typeface="DM Sans Medium" pitchFamily="34" charset="0"/>
                <a:ea typeface="DM Sans Medium" pitchFamily="34" charset="-122"/>
                <a:cs typeface="DM Sans Medium" pitchFamily="34" charset="-120"/>
              </a:rPr>
              <a:t>What You'll Discover</a:t>
            </a:r>
            <a:endParaRPr lang="en-US" sz="2400" dirty="0"/>
          </a:p>
        </p:txBody>
      </p:sp>
      <p:sp>
        <p:nvSpPr>
          <p:cNvPr id="4" name="Text 2"/>
          <p:cNvSpPr/>
          <p:nvPr/>
        </p:nvSpPr>
        <p:spPr>
          <a:xfrm>
            <a:off x="721638" y="2319338"/>
            <a:ext cx="6342102" cy="989767"/>
          </a:xfrm>
          <a:prstGeom prst="rect">
            <a:avLst/>
          </a:prstGeom>
          <a:noFill/>
          <a:ln/>
        </p:spPr>
        <p:txBody>
          <a:bodyPr wrap="square" lIns="0" tIns="0" rIns="0" bIns="0" rtlCol="0" anchor="t"/>
          <a:lstStyle/>
          <a:p>
            <a:pPr algn="l" indent="0" marL="0">
              <a:lnSpc>
                <a:spcPts val="2550"/>
              </a:lnSpc>
              <a:buNone/>
            </a:pPr>
            <a:r>
              <a:rPr lang="en-US" sz="1600" dirty="0">
                <a:solidFill>
                  <a:srgbClr val="161613"/>
                </a:solidFill>
                <a:latin typeface="Inter" pitchFamily="34" charset="0"/>
                <a:ea typeface="Inter" pitchFamily="34" charset="-122"/>
                <a:cs typeface="Inter" pitchFamily="34" charset="-120"/>
              </a:rPr>
              <a:t>AI quietly influences your daily routines in ways you might not realize. From your morning coffee to your evening commute, artificial intelligence is working behind the scenes.</a:t>
            </a:r>
            <a:endParaRPr lang="en-US" sz="1600" dirty="0"/>
          </a:p>
        </p:txBody>
      </p:sp>
      <p:sp>
        <p:nvSpPr>
          <p:cNvPr id="5" name="Text 3"/>
          <p:cNvSpPr/>
          <p:nvPr/>
        </p:nvSpPr>
        <p:spPr>
          <a:xfrm>
            <a:off x="721638" y="3494603"/>
            <a:ext cx="6342102" cy="989767"/>
          </a:xfrm>
          <a:prstGeom prst="rect">
            <a:avLst/>
          </a:prstGeom>
          <a:noFill/>
          <a:ln/>
        </p:spPr>
        <p:txBody>
          <a:bodyPr wrap="square" lIns="0" tIns="0" rIns="0" bIns="0" rtlCol="0" anchor="t"/>
          <a:lstStyle/>
          <a:p>
            <a:pPr algn="l" indent="0" marL="0">
              <a:lnSpc>
                <a:spcPts val="2550"/>
              </a:lnSpc>
              <a:buNone/>
            </a:pPr>
            <a:r>
              <a:rPr lang="en-US" sz="1600" dirty="0">
                <a:solidFill>
                  <a:srgbClr val="161613"/>
                </a:solidFill>
                <a:latin typeface="Inter" pitchFamily="34" charset="0"/>
                <a:ea typeface="Inter" pitchFamily="34" charset="-122"/>
                <a:cs typeface="Inter" pitchFamily="34" charset="-120"/>
              </a:rPr>
              <a:t>We'll explore how AI appears across different industries and learn to recognize its presence in everyday moments—even when it's invisible.</a:t>
            </a:r>
            <a:endParaRPr lang="en-US" sz="1600" dirty="0"/>
          </a:p>
        </p:txBody>
      </p:sp>
      <p:pic>
        <p:nvPicPr>
          <p:cNvPr id="6" name="Image 0" descr="preencoded.png">    </p:cNvPr>
          <p:cNvPicPr>
            <a:picLocks noChangeAspect="1"/>
          </p:cNvPicPr>
          <p:nvPr/>
        </p:nvPicPr>
        <p:blipFill>
          <a:blip r:embed="rId1"/>
          <a:stretch>
            <a:fillRect/>
          </a:stretch>
        </p:blipFill>
        <p:spPr>
          <a:xfrm>
            <a:off x="7574280" y="1752481"/>
            <a:ext cx="6342102" cy="634210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717965"/>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AI in Your Daily Life</a:t>
            </a:r>
            <a:endParaRPr lang="en-US" sz="4450" dirty="0"/>
          </a:p>
        </p:txBody>
      </p:sp>
      <p:sp>
        <p:nvSpPr>
          <p:cNvPr id="4" name="Text 1"/>
          <p:cNvSpPr/>
          <p:nvPr/>
        </p:nvSpPr>
        <p:spPr>
          <a:xfrm>
            <a:off x="793790" y="4766905"/>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AI isn't just a futuristic concept from science fiction or high-tech research labs—it's woven into the fabric of your everyday experiences. By the time you finish breakfast, check your phone, or commute to work, you've likely interacted with AI multiple times without even realizing it.</a:t>
            </a:r>
            <a:endParaRPr lang="en-US" sz="1750" dirty="0"/>
          </a:p>
        </p:txBody>
      </p:sp>
      <p:sp>
        <p:nvSpPr>
          <p:cNvPr id="5" name="Text 2"/>
          <p:cNvSpPr/>
          <p:nvPr/>
        </p:nvSpPr>
        <p:spPr>
          <a:xfrm>
            <a:off x="1133951" y="6365915"/>
            <a:ext cx="12702659" cy="725805"/>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AI's greatest strength lies in its </a:t>
            </a:r>
            <a:pPr algn="l" indent="0" marL="0">
              <a:lnSpc>
                <a:spcPts val="2850"/>
              </a:lnSpc>
              <a:buNone/>
            </a:pPr>
            <a:r>
              <a:rPr lang="en-US" sz="1750" b="1" dirty="0">
                <a:solidFill>
                  <a:srgbClr val="161613"/>
                </a:solidFill>
                <a:latin typeface="Inter" pitchFamily="34" charset="0"/>
                <a:ea typeface="Inter" pitchFamily="34" charset="-122"/>
                <a:cs typeface="Inter" pitchFamily="34" charset="-120"/>
              </a:rPr>
              <a:t>invisibility</a:t>
            </a:r>
            <a:pPr algn="l" indent="0" marL="0">
              <a:lnSpc>
                <a:spcPts val="2850"/>
              </a:lnSpc>
              <a:buNone/>
            </a:pPr>
            <a:r>
              <a:rPr lang="en-US" sz="1750" dirty="0">
                <a:solidFill>
                  <a:srgbClr val="161613"/>
                </a:solidFill>
                <a:latin typeface="Inter" pitchFamily="34" charset="0"/>
                <a:ea typeface="Inter" pitchFamily="34" charset="-122"/>
                <a:cs typeface="Inter" pitchFamily="34" charset="-120"/>
              </a:rPr>
              <a:t>: it quietly makes life smoother, faster, and more personalized without demanding your attention.</a:t>
            </a:r>
            <a:endParaRPr lang="en-US" sz="1750" dirty="0"/>
          </a:p>
        </p:txBody>
      </p:sp>
      <p:sp>
        <p:nvSpPr>
          <p:cNvPr id="6" name="Shape 3"/>
          <p:cNvSpPr/>
          <p:nvPr/>
        </p:nvSpPr>
        <p:spPr>
          <a:xfrm>
            <a:off x="793790" y="6110764"/>
            <a:ext cx="30480" cy="1236107"/>
          </a:xfrm>
          <a:prstGeom prst="rect">
            <a:avLst/>
          </a:prstGeom>
          <a:solidFill>
            <a:srgbClr val="28282F"/>
          </a:solidFill>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77240" y="611862"/>
            <a:ext cx="9274969" cy="693896"/>
          </a:xfrm>
          <a:prstGeom prst="rect">
            <a:avLst/>
          </a:prstGeom>
          <a:noFill/>
          <a:ln/>
        </p:spPr>
        <p:txBody>
          <a:bodyPr wrap="none" lIns="0" tIns="0" rIns="0" bIns="0" rtlCol="0" anchor="t"/>
          <a:lstStyle/>
          <a:p>
            <a:pPr algn="l" indent="0" marL="0">
              <a:lnSpc>
                <a:spcPts val="5450"/>
              </a:lnSpc>
              <a:buNone/>
            </a:pPr>
            <a:r>
              <a:rPr lang="en-US" sz="4350" dirty="0">
                <a:solidFill>
                  <a:srgbClr val="161613"/>
                </a:solidFill>
                <a:latin typeface="DM Sans Medium" pitchFamily="34" charset="0"/>
                <a:ea typeface="DM Sans Medium" pitchFamily="34" charset="-122"/>
                <a:cs typeface="DM Sans Medium" pitchFamily="34" charset="-120"/>
              </a:rPr>
              <a:t>Everyday Examples You'll Recognize</a:t>
            </a:r>
            <a:endParaRPr lang="en-US" sz="4350" dirty="0"/>
          </a:p>
        </p:txBody>
      </p:sp>
      <p:sp>
        <p:nvSpPr>
          <p:cNvPr id="3" name="Text 1"/>
          <p:cNvSpPr/>
          <p:nvPr/>
        </p:nvSpPr>
        <p:spPr>
          <a:xfrm>
            <a:off x="777240" y="2027396"/>
            <a:ext cx="2776180" cy="347067"/>
          </a:xfrm>
          <a:prstGeom prst="rect">
            <a:avLst/>
          </a:prstGeom>
          <a:noFill/>
          <a:ln/>
        </p:spPr>
        <p:txBody>
          <a:bodyPr wrap="none" lIns="0" tIns="0" rIns="0" bIns="0" rtlCol="0" anchor="t"/>
          <a:lstStyle/>
          <a:p>
            <a:pPr algn="l" indent="0" marL="0">
              <a:lnSpc>
                <a:spcPts val="2700"/>
              </a:lnSpc>
              <a:buNone/>
            </a:pPr>
            <a:r>
              <a:rPr lang="en-US" sz="2150" dirty="0">
                <a:solidFill>
                  <a:srgbClr val="161613"/>
                </a:solidFill>
                <a:latin typeface="DM Sans Medium" pitchFamily="34" charset="0"/>
                <a:ea typeface="DM Sans Medium" pitchFamily="34" charset="-122"/>
                <a:cs typeface="DM Sans Medium" pitchFamily="34" charset="-120"/>
              </a:rPr>
              <a:t>Music &amp; Movies</a:t>
            </a:r>
            <a:endParaRPr lang="en-US" sz="2150" dirty="0"/>
          </a:p>
        </p:txBody>
      </p:sp>
      <p:sp>
        <p:nvSpPr>
          <p:cNvPr id="4" name="Text 2"/>
          <p:cNvSpPr/>
          <p:nvPr/>
        </p:nvSpPr>
        <p:spPr>
          <a:xfrm>
            <a:off x="777240" y="2507694"/>
            <a:ext cx="3060740" cy="1776413"/>
          </a:xfrm>
          <a:prstGeom prst="rect">
            <a:avLst/>
          </a:prstGeom>
          <a:noFill/>
          <a:ln/>
        </p:spPr>
        <p:txBody>
          <a:bodyPr wrap="square" lIns="0" tIns="0" rIns="0" bIns="0" rtlCol="0" anchor="t"/>
          <a:lstStyle/>
          <a:p>
            <a:pPr algn="l" indent="0" marL="0">
              <a:lnSpc>
                <a:spcPts val="2750"/>
              </a:lnSpc>
              <a:buNone/>
            </a:pPr>
            <a:r>
              <a:rPr lang="en-US" sz="1700" dirty="0">
                <a:solidFill>
                  <a:srgbClr val="161613"/>
                </a:solidFill>
                <a:latin typeface="Inter" pitchFamily="34" charset="0"/>
                <a:ea typeface="Inter" pitchFamily="34" charset="-122"/>
                <a:cs typeface="Inter" pitchFamily="34" charset="-120"/>
              </a:rPr>
              <a:t>Spotify, Netflix, YouTube, and TikTok analyze what you watch and listen to, then suggest new content tailored to your unique tastes.</a:t>
            </a:r>
            <a:endParaRPr lang="en-US" sz="1700" dirty="0"/>
          </a:p>
        </p:txBody>
      </p:sp>
      <p:sp>
        <p:nvSpPr>
          <p:cNvPr id="5" name="Text 3"/>
          <p:cNvSpPr/>
          <p:nvPr/>
        </p:nvSpPr>
        <p:spPr>
          <a:xfrm>
            <a:off x="4115514" y="2027396"/>
            <a:ext cx="2776180" cy="347067"/>
          </a:xfrm>
          <a:prstGeom prst="rect">
            <a:avLst/>
          </a:prstGeom>
          <a:noFill/>
          <a:ln/>
        </p:spPr>
        <p:txBody>
          <a:bodyPr wrap="none" lIns="0" tIns="0" rIns="0" bIns="0" rtlCol="0" anchor="t"/>
          <a:lstStyle/>
          <a:p>
            <a:pPr algn="l" indent="0" marL="0">
              <a:lnSpc>
                <a:spcPts val="2700"/>
              </a:lnSpc>
              <a:buNone/>
            </a:pPr>
            <a:r>
              <a:rPr lang="en-US" sz="2150" dirty="0">
                <a:solidFill>
                  <a:srgbClr val="161613"/>
                </a:solidFill>
                <a:latin typeface="DM Sans Medium" pitchFamily="34" charset="0"/>
                <a:ea typeface="DM Sans Medium" pitchFamily="34" charset="-122"/>
                <a:cs typeface="DM Sans Medium" pitchFamily="34" charset="-120"/>
              </a:rPr>
              <a:t>Navigation &amp; Traffic</a:t>
            </a:r>
            <a:endParaRPr lang="en-US" sz="2150" dirty="0"/>
          </a:p>
        </p:txBody>
      </p:sp>
      <p:sp>
        <p:nvSpPr>
          <p:cNvPr id="6" name="Text 4"/>
          <p:cNvSpPr/>
          <p:nvPr/>
        </p:nvSpPr>
        <p:spPr>
          <a:xfrm>
            <a:off x="4115514" y="2507694"/>
            <a:ext cx="3060859" cy="2131695"/>
          </a:xfrm>
          <a:prstGeom prst="rect">
            <a:avLst/>
          </a:prstGeom>
          <a:noFill/>
          <a:ln/>
        </p:spPr>
        <p:txBody>
          <a:bodyPr wrap="square" lIns="0" tIns="0" rIns="0" bIns="0" rtlCol="0" anchor="t"/>
          <a:lstStyle/>
          <a:p>
            <a:pPr algn="l" indent="0" marL="0">
              <a:lnSpc>
                <a:spcPts val="2750"/>
              </a:lnSpc>
              <a:buNone/>
            </a:pPr>
            <a:r>
              <a:rPr lang="en-US" sz="1700" dirty="0">
                <a:solidFill>
                  <a:srgbClr val="161613"/>
                </a:solidFill>
                <a:latin typeface="Inter" pitchFamily="34" charset="0"/>
                <a:ea typeface="Inter" pitchFamily="34" charset="-122"/>
                <a:cs typeface="Inter" pitchFamily="34" charset="-120"/>
              </a:rPr>
              <a:t>Google Maps and Waze predict traffic, identify the fastest routes, and dynamically adapt to accidents or road closures in real time.</a:t>
            </a:r>
            <a:endParaRPr lang="en-US" sz="1700" dirty="0"/>
          </a:p>
        </p:txBody>
      </p:sp>
      <p:sp>
        <p:nvSpPr>
          <p:cNvPr id="7" name="Text 5"/>
          <p:cNvSpPr/>
          <p:nvPr/>
        </p:nvSpPr>
        <p:spPr>
          <a:xfrm>
            <a:off x="7453908" y="2027396"/>
            <a:ext cx="2776180" cy="347067"/>
          </a:xfrm>
          <a:prstGeom prst="rect">
            <a:avLst/>
          </a:prstGeom>
          <a:noFill/>
          <a:ln/>
        </p:spPr>
        <p:txBody>
          <a:bodyPr wrap="none" lIns="0" tIns="0" rIns="0" bIns="0" rtlCol="0" anchor="t"/>
          <a:lstStyle/>
          <a:p>
            <a:pPr algn="l" indent="0" marL="0">
              <a:lnSpc>
                <a:spcPts val="2700"/>
              </a:lnSpc>
              <a:buNone/>
            </a:pPr>
            <a:r>
              <a:rPr lang="en-US" sz="2150" dirty="0">
                <a:solidFill>
                  <a:srgbClr val="161613"/>
                </a:solidFill>
                <a:latin typeface="DM Sans Medium" pitchFamily="34" charset="0"/>
                <a:ea typeface="DM Sans Medium" pitchFamily="34" charset="-122"/>
                <a:cs typeface="DM Sans Medium" pitchFamily="34" charset="-120"/>
              </a:rPr>
              <a:t>Smart Assistants</a:t>
            </a:r>
            <a:endParaRPr lang="en-US" sz="2150" dirty="0"/>
          </a:p>
        </p:txBody>
      </p:sp>
      <p:sp>
        <p:nvSpPr>
          <p:cNvPr id="8" name="Text 6"/>
          <p:cNvSpPr/>
          <p:nvPr/>
        </p:nvSpPr>
        <p:spPr>
          <a:xfrm>
            <a:off x="7453908" y="2507694"/>
            <a:ext cx="3060859" cy="2131695"/>
          </a:xfrm>
          <a:prstGeom prst="rect">
            <a:avLst/>
          </a:prstGeom>
          <a:noFill/>
          <a:ln/>
        </p:spPr>
        <p:txBody>
          <a:bodyPr wrap="square" lIns="0" tIns="0" rIns="0" bIns="0" rtlCol="0" anchor="t"/>
          <a:lstStyle/>
          <a:p>
            <a:pPr algn="l" indent="0" marL="0">
              <a:lnSpc>
                <a:spcPts val="2750"/>
              </a:lnSpc>
              <a:buNone/>
            </a:pPr>
            <a:r>
              <a:rPr lang="en-US" sz="1700" dirty="0">
                <a:solidFill>
                  <a:srgbClr val="161613"/>
                </a:solidFill>
                <a:latin typeface="Inter" pitchFamily="34" charset="0"/>
                <a:ea typeface="Inter" pitchFamily="34" charset="-122"/>
                <a:cs typeface="Inter" pitchFamily="34" charset="-120"/>
              </a:rPr>
              <a:t>Alexa, Google Home, and Siri process your spoken commands to answer questions, adjust thermostats, and manage shopping lists.</a:t>
            </a:r>
            <a:endParaRPr lang="en-US" sz="1700" dirty="0"/>
          </a:p>
        </p:txBody>
      </p:sp>
      <p:sp>
        <p:nvSpPr>
          <p:cNvPr id="9" name="Text 7"/>
          <p:cNvSpPr/>
          <p:nvPr/>
        </p:nvSpPr>
        <p:spPr>
          <a:xfrm>
            <a:off x="10792301" y="2027396"/>
            <a:ext cx="2776180" cy="347067"/>
          </a:xfrm>
          <a:prstGeom prst="rect">
            <a:avLst/>
          </a:prstGeom>
          <a:noFill/>
          <a:ln/>
        </p:spPr>
        <p:txBody>
          <a:bodyPr wrap="none" lIns="0" tIns="0" rIns="0" bIns="0" rtlCol="0" anchor="t"/>
          <a:lstStyle/>
          <a:p>
            <a:pPr algn="l" indent="0" marL="0">
              <a:lnSpc>
                <a:spcPts val="2700"/>
              </a:lnSpc>
              <a:buNone/>
            </a:pPr>
            <a:r>
              <a:rPr lang="en-US" sz="2150" dirty="0">
                <a:solidFill>
                  <a:srgbClr val="161613"/>
                </a:solidFill>
                <a:latin typeface="DM Sans Medium" pitchFamily="34" charset="0"/>
                <a:ea typeface="DM Sans Medium" pitchFamily="34" charset="-122"/>
                <a:cs typeface="DM Sans Medium" pitchFamily="34" charset="-120"/>
              </a:rPr>
              <a:t>Email &amp; Messaging</a:t>
            </a:r>
            <a:endParaRPr lang="en-US" sz="2150" dirty="0"/>
          </a:p>
        </p:txBody>
      </p:sp>
      <p:sp>
        <p:nvSpPr>
          <p:cNvPr id="10" name="Text 8"/>
          <p:cNvSpPr/>
          <p:nvPr/>
        </p:nvSpPr>
        <p:spPr>
          <a:xfrm>
            <a:off x="10792301" y="2507694"/>
            <a:ext cx="3060859" cy="1776413"/>
          </a:xfrm>
          <a:prstGeom prst="rect">
            <a:avLst/>
          </a:prstGeom>
          <a:noFill/>
          <a:ln/>
        </p:spPr>
        <p:txBody>
          <a:bodyPr wrap="square" lIns="0" tIns="0" rIns="0" bIns="0" rtlCol="0" anchor="t"/>
          <a:lstStyle/>
          <a:p>
            <a:pPr algn="l" indent="0" marL="0">
              <a:lnSpc>
                <a:spcPts val="2750"/>
              </a:lnSpc>
              <a:buNone/>
            </a:pPr>
            <a:r>
              <a:rPr lang="en-US" sz="1700" dirty="0">
                <a:solidFill>
                  <a:srgbClr val="161613"/>
                </a:solidFill>
                <a:latin typeface="Inter" pitchFamily="34" charset="0"/>
                <a:ea typeface="Inter" pitchFamily="34" charset="-122"/>
                <a:cs typeface="Inter" pitchFamily="34" charset="-120"/>
              </a:rPr>
              <a:t>Spam filters, phishing detection, predictive typing, and autocorrect handle massive message volumes efficiently and accurately.</a:t>
            </a:r>
            <a:endParaRPr lang="en-US" sz="1700" dirty="0"/>
          </a:p>
        </p:txBody>
      </p:sp>
      <p:sp>
        <p:nvSpPr>
          <p:cNvPr id="11" name="Text 9"/>
          <p:cNvSpPr/>
          <p:nvPr/>
        </p:nvSpPr>
        <p:spPr>
          <a:xfrm>
            <a:off x="777240" y="5361027"/>
            <a:ext cx="2787848" cy="347067"/>
          </a:xfrm>
          <a:prstGeom prst="rect">
            <a:avLst/>
          </a:prstGeom>
          <a:noFill/>
          <a:ln/>
        </p:spPr>
        <p:txBody>
          <a:bodyPr wrap="none" lIns="0" tIns="0" rIns="0" bIns="0" rtlCol="0" anchor="t"/>
          <a:lstStyle/>
          <a:p>
            <a:pPr algn="l" indent="0" marL="0">
              <a:lnSpc>
                <a:spcPts val="2700"/>
              </a:lnSpc>
              <a:buNone/>
            </a:pPr>
            <a:r>
              <a:rPr lang="en-US" sz="2150" dirty="0">
                <a:solidFill>
                  <a:srgbClr val="161613"/>
                </a:solidFill>
                <a:latin typeface="DM Sans Medium" pitchFamily="34" charset="0"/>
                <a:ea typeface="DM Sans Medium" pitchFamily="34" charset="-122"/>
                <a:cs typeface="DM Sans Medium" pitchFamily="34" charset="-120"/>
              </a:rPr>
              <a:t>Photo Enhancements</a:t>
            </a:r>
            <a:endParaRPr lang="en-US" sz="2150" dirty="0"/>
          </a:p>
        </p:txBody>
      </p:sp>
      <p:sp>
        <p:nvSpPr>
          <p:cNvPr id="12" name="Text 10"/>
          <p:cNvSpPr/>
          <p:nvPr/>
        </p:nvSpPr>
        <p:spPr>
          <a:xfrm>
            <a:off x="777240" y="5841325"/>
            <a:ext cx="3060740" cy="1776413"/>
          </a:xfrm>
          <a:prstGeom prst="rect">
            <a:avLst/>
          </a:prstGeom>
          <a:noFill/>
          <a:ln/>
        </p:spPr>
        <p:txBody>
          <a:bodyPr wrap="square" lIns="0" tIns="0" rIns="0" bIns="0" rtlCol="0" anchor="t"/>
          <a:lstStyle/>
          <a:p>
            <a:pPr algn="l" indent="0" marL="0">
              <a:lnSpc>
                <a:spcPts val="2750"/>
              </a:lnSpc>
              <a:buNone/>
            </a:pPr>
            <a:r>
              <a:rPr lang="en-US" sz="1700" dirty="0">
                <a:solidFill>
                  <a:srgbClr val="161613"/>
                </a:solidFill>
                <a:latin typeface="Inter" pitchFamily="34" charset="0"/>
                <a:ea typeface="Inter" pitchFamily="34" charset="-122"/>
                <a:cs typeface="Inter" pitchFamily="34" charset="-120"/>
              </a:rPr>
              <a:t>Your phone uses AI for portrait mode, auto-editing, facial recognition, and removing unwanted objects from photos instantly.</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042660" y="554474"/>
            <a:ext cx="5821680" cy="496729"/>
          </a:xfrm>
          <a:prstGeom prst="rect">
            <a:avLst/>
          </a:prstGeom>
          <a:noFill/>
          <a:ln/>
        </p:spPr>
        <p:txBody>
          <a:bodyPr wrap="none" lIns="0" tIns="0" rIns="0" bIns="0" rtlCol="0" anchor="t"/>
          <a:lstStyle/>
          <a:p>
            <a:pPr algn="l" indent="0" marL="0">
              <a:lnSpc>
                <a:spcPts val="3900"/>
              </a:lnSpc>
              <a:buNone/>
            </a:pPr>
            <a:r>
              <a:rPr lang="en-US" sz="3100" dirty="0">
                <a:solidFill>
                  <a:srgbClr val="161613"/>
                </a:solidFill>
                <a:latin typeface="DM Sans Medium" pitchFamily="34" charset="0"/>
                <a:ea typeface="DM Sans Medium" pitchFamily="34" charset="-122"/>
                <a:cs typeface="DM Sans Medium" pitchFamily="34" charset="-120"/>
              </a:rPr>
              <a:t>Invisible AI—Behind the Scenes</a:t>
            </a:r>
            <a:endParaRPr lang="en-US" sz="3100" dirty="0"/>
          </a:p>
        </p:txBody>
      </p:sp>
      <p:sp>
        <p:nvSpPr>
          <p:cNvPr id="4" name="Shape 1"/>
          <p:cNvSpPr/>
          <p:nvPr/>
        </p:nvSpPr>
        <p:spPr>
          <a:xfrm>
            <a:off x="6042660" y="1289566"/>
            <a:ext cx="8031480" cy="1215985"/>
          </a:xfrm>
          <a:prstGeom prst="roundRect">
            <a:avLst>
              <a:gd name="adj" fmla="val 9024"/>
            </a:avLst>
          </a:prstGeom>
          <a:solidFill>
            <a:srgbClr val="F9F8F5"/>
          </a:solidFill>
          <a:ln w="22860">
            <a:solidFill>
              <a:srgbClr val="28282F"/>
            </a:solidFill>
            <a:prstDash val="solid"/>
          </a:ln>
        </p:spPr>
      </p:sp>
      <p:sp>
        <p:nvSpPr>
          <p:cNvPr id="5" name="Shape 2"/>
          <p:cNvSpPr/>
          <p:nvPr/>
        </p:nvSpPr>
        <p:spPr>
          <a:xfrm>
            <a:off x="6019800" y="1289566"/>
            <a:ext cx="91440" cy="1215985"/>
          </a:xfrm>
          <a:prstGeom prst="roundRect">
            <a:avLst>
              <a:gd name="adj" fmla="val 26075"/>
            </a:avLst>
          </a:prstGeom>
          <a:solidFill>
            <a:srgbClr val="28282F"/>
          </a:solidFill>
          <a:ln/>
        </p:spPr>
      </p:sp>
      <p:sp>
        <p:nvSpPr>
          <p:cNvPr id="6" name="Text 3"/>
          <p:cNvSpPr/>
          <p:nvPr/>
        </p:nvSpPr>
        <p:spPr>
          <a:xfrm>
            <a:off x="6293048" y="1471374"/>
            <a:ext cx="1986796" cy="248364"/>
          </a:xfrm>
          <a:prstGeom prst="rect">
            <a:avLst/>
          </a:prstGeom>
          <a:noFill/>
          <a:ln/>
        </p:spPr>
        <p:txBody>
          <a:bodyPr wrap="none" lIns="0" tIns="0" rIns="0" bIns="0" rtlCol="0" anchor="t"/>
          <a:lstStyle/>
          <a:p>
            <a:pPr algn="l" indent="0" marL="0">
              <a:lnSpc>
                <a:spcPts val="1950"/>
              </a:lnSpc>
              <a:buNone/>
            </a:pPr>
            <a:r>
              <a:rPr lang="en-US" sz="1550" dirty="0">
                <a:solidFill>
                  <a:srgbClr val="161613"/>
                </a:solidFill>
                <a:latin typeface="DM Sans Medium" pitchFamily="34" charset="0"/>
                <a:ea typeface="DM Sans Medium" pitchFamily="34" charset="-122"/>
                <a:cs typeface="DM Sans Medium" pitchFamily="34" charset="-120"/>
              </a:rPr>
              <a:t>Social Media Feeds</a:t>
            </a:r>
            <a:endParaRPr lang="en-US" sz="1550" dirty="0"/>
          </a:p>
        </p:txBody>
      </p:sp>
      <p:sp>
        <p:nvSpPr>
          <p:cNvPr id="7" name="Text 4"/>
          <p:cNvSpPr/>
          <p:nvPr/>
        </p:nvSpPr>
        <p:spPr>
          <a:xfrm>
            <a:off x="6293048" y="1815108"/>
            <a:ext cx="7599283" cy="508635"/>
          </a:xfrm>
          <a:prstGeom prst="rect">
            <a:avLst/>
          </a:prstGeom>
          <a:noFill/>
          <a:ln/>
        </p:spPr>
        <p:txBody>
          <a:bodyPr wrap="square" lIns="0" tIns="0" rIns="0" bIns="0" rtlCol="0" anchor="t"/>
          <a:lstStyle/>
          <a:p>
            <a:pPr algn="l" indent="0" marL="0">
              <a:lnSpc>
                <a:spcPts val="2000"/>
              </a:lnSpc>
              <a:buNone/>
            </a:pPr>
            <a:r>
              <a:rPr lang="en-US" sz="1250" dirty="0">
                <a:solidFill>
                  <a:srgbClr val="161613"/>
                </a:solidFill>
                <a:latin typeface="Inter" pitchFamily="34" charset="0"/>
                <a:ea typeface="Inter" pitchFamily="34" charset="-122"/>
                <a:cs typeface="Inter" pitchFamily="34" charset="-120"/>
              </a:rPr>
              <a:t>Algorithms curate content tailored to your interests, keeping you engaged with posts you're most likely to enjoy.</a:t>
            </a:r>
            <a:endParaRPr lang="en-US" sz="1250" dirty="0"/>
          </a:p>
        </p:txBody>
      </p:sp>
      <p:sp>
        <p:nvSpPr>
          <p:cNvPr id="8" name="Shape 5"/>
          <p:cNvSpPr/>
          <p:nvPr/>
        </p:nvSpPr>
        <p:spPr>
          <a:xfrm>
            <a:off x="6042660" y="2664500"/>
            <a:ext cx="8031480" cy="1215985"/>
          </a:xfrm>
          <a:prstGeom prst="roundRect">
            <a:avLst>
              <a:gd name="adj" fmla="val 9024"/>
            </a:avLst>
          </a:prstGeom>
          <a:solidFill>
            <a:srgbClr val="F9F8F5"/>
          </a:solidFill>
          <a:ln w="22860">
            <a:solidFill>
              <a:srgbClr val="28282F"/>
            </a:solidFill>
            <a:prstDash val="solid"/>
          </a:ln>
        </p:spPr>
      </p:sp>
      <p:sp>
        <p:nvSpPr>
          <p:cNvPr id="9" name="Shape 6"/>
          <p:cNvSpPr/>
          <p:nvPr/>
        </p:nvSpPr>
        <p:spPr>
          <a:xfrm>
            <a:off x="6019800" y="2664500"/>
            <a:ext cx="91440" cy="1215985"/>
          </a:xfrm>
          <a:prstGeom prst="roundRect">
            <a:avLst>
              <a:gd name="adj" fmla="val 26075"/>
            </a:avLst>
          </a:prstGeom>
          <a:solidFill>
            <a:srgbClr val="28282F"/>
          </a:solidFill>
          <a:ln/>
        </p:spPr>
      </p:sp>
      <p:sp>
        <p:nvSpPr>
          <p:cNvPr id="10" name="Text 7"/>
          <p:cNvSpPr/>
          <p:nvPr/>
        </p:nvSpPr>
        <p:spPr>
          <a:xfrm>
            <a:off x="6293048" y="2846308"/>
            <a:ext cx="2116098" cy="248364"/>
          </a:xfrm>
          <a:prstGeom prst="rect">
            <a:avLst/>
          </a:prstGeom>
          <a:noFill/>
          <a:ln/>
        </p:spPr>
        <p:txBody>
          <a:bodyPr wrap="none" lIns="0" tIns="0" rIns="0" bIns="0" rtlCol="0" anchor="t"/>
          <a:lstStyle/>
          <a:p>
            <a:pPr algn="l" indent="0" marL="0">
              <a:lnSpc>
                <a:spcPts val="1950"/>
              </a:lnSpc>
              <a:buNone/>
            </a:pPr>
            <a:r>
              <a:rPr lang="en-US" sz="1550" dirty="0">
                <a:solidFill>
                  <a:srgbClr val="161613"/>
                </a:solidFill>
                <a:latin typeface="DM Sans Medium" pitchFamily="34" charset="0"/>
                <a:ea typeface="DM Sans Medium" pitchFamily="34" charset="-122"/>
                <a:cs typeface="DM Sans Medium" pitchFamily="34" charset="-120"/>
              </a:rPr>
              <a:t>Personalized Shopping</a:t>
            </a:r>
            <a:endParaRPr lang="en-US" sz="1550" dirty="0"/>
          </a:p>
        </p:txBody>
      </p:sp>
      <p:sp>
        <p:nvSpPr>
          <p:cNvPr id="11" name="Text 8"/>
          <p:cNvSpPr/>
          <p:nvPr/>
        </p:nvSpPr>
        <p:spPr>
          <a:xfrm>
            <a:off x="6293048" y="3190042"/>
            <a:ext cx="7599283" cy="508635"/>
          </a:xfrm>
          <a:prstGeom prst="rect">
            <a:avLst/>
          </a:prstGeom>
          <a:noFill/>
          <a:ln/>
        </p:spPr>
        <p:txBody>
          <a:bodyPr wrap="square" lIns="0" tIns="0" rIns="0" bIns="0" rtlCol="0" anchor="t"/>
          <a:lstStyle/>
          <a:p>
            <a:pPr algn="l" indent="0" marL="0">
              <a:lnSpc>
                <a:spcPts val="2000"/>
              </a:lnSpc>
              <a:buNone/>
            </a:pPr>
            <a:r>
              <a:rPr lang="en-US" sz="1250" dirty="0">
                <a:solidFill>
                  <a:srgbClr val="161613"/>
                </a:solidFill>
                <a:latin typeface="Inter" pitchFamily="34" charset="0"/>
                <a:ea typeface="Inter" pitchFamily="34" charset="-122"/>
                <a:cs typeface="Inter" pitchFamily="34" charset="-120"/>
              </a:rPr>
              <a:t>E-commerce platforms predict what you might want to buy based on browsing history and purchase patterns.</a:t>
            </a:r>
            <a:endParaRPr lang="en-US" sz="1250" dirty="0"/>
          </a:p>
        </p:txBody>
      </p:sp>
      <p:sp>
        <p:nvSpPr>
          <p:cNvPr id="12" name="Shape 9"/>
          <p:cNvSpPr/>
          <p:nvPr/>
        </p:nvSpPr>
        <p:spPr>
          <a:xfrm>
            <a:off x="6042660" y="4039433"/>
            <a:ext cx="8031480" cy="1215985"/>
          </a:xfrm>
          <a:prstGeom prst="roundRect">
            <a:avLst>
              <a:gd name="adj" fmla="val 9024"/>
            </a:avLst>
          </a:prstGeom>
          <a:solidFill>
            <a:srgbClr val="F9F8F5"/>
          </a:solidFill>
          <a:ln w="22860">
            <a:solidFill>
              <a:srgbClr val="28282F"/>
            </a:solidFill>
            <a:prstDash val="solid"/>
          </a:ln>
        </p:spPr>
      </p:sp>
      <p:sp>
        <p:nvSpPr>
          <p:cNvPr id="13" name="Shape 10"/>
          <p:cNvSpPr/>
          <p:nvPr/>
        </p:nvSpPr>
        <p:spPr>
          <a:xfrm>
            <a:off x="6019800" y="4039433"/>
            <a:ext cx="91440" cy="1215985"/>
          </a:xfrm>
          <a:prstGeom prst="roundRect">
            <a:avLst>
              <a:gd name="adj" fmla="val 26075"/>
            </a:avLst>
          </a:prstGeom>
          <a:solidFill>
            <a:srgbClr val="28282F"/>
          </a:solidFill>
          <a:ln/>
        </p:spPr>
      </p:sp>
      <p:sp>
        <p:nvSpPr>
          <p:cNvPr id="14" name="Text 11"/>
          <p:cNvSpPr/>
          <p:nvPr/>
        </p:nvSpPr>
        <p:spPr>
          <a:xfrm>
            <a:off x="6293048" y="4221242"/>
            <a:ext cx="1986796" cy="248364"/>
          </a:xfrm>
          <a:prstGeom prst="rect">
            <a:avLst/>
          </a:prstGeom>
          <a:noFill/>
          <a:ln/>
        </p:spPr>
        <p:txBody>
          <a:bodyPr wrap="none" lIns="0" tIns="0" rIns="0" bIns="0" rtlCol="0" anchor="t"/>
          <a:lstStyle/>
          <a:p>
            <a:pPr algn="l" indent="0" marL="0">
              <a:lnSpc>
                <a:spcPts val="1950"/>
              </a:lnSpc>
              <a:buNone/>
            </a:pPr>
            <a:r>
              <a:rPr lang="en-US" sz="1550" dirty="0">
                <a:solidFill>
                  <a:srgbClr val="161613"/>
                </a:solidFill>
                <a:latin typeface="DM Sans Medium" pitchFamily="34" charset="0"/>
                <a:ea typeface="DM Sans Medium" pitchFamily="34" charset="-122"/>
                <a:cs typeface="DM Sans Medium" pitchFamily="34" charset="-120"/>
              </a:rPr>
              <a:t>Fraud Detection</a:t>
            </a:r>
            <a:endParaRPr lang="en-US" sz="1550" dirty="0"/>
          </a:p>
        </p:txBody>
      </p:sp>
      <p:sp>
        <p:nvSpPr>
          <p:cNvPr id="15" name="Text 12"/>
          <p:cNvSpPr/>
          <p:nvPr/>
        </p:nvSpPr>
        <p:spPr>
          <a:xfrm>
            <a:off x="6293048" y="4564975"/>
            <a:ext cx="7599283" cy="508635"/>
          </a:xfrm>
          <a:prstGeom prst="rect">
            <a:avLst/>
          </a:prstGeom>
          <a:noFill/>
          <a:ln/>
        </p:spPr>
        <p:txBody>
          <a:bodyPr wrap="square" lIns="0" tIns="0" rIns="0" bIns="0" rtlCol="0" anchor="t"/>
          <a:lstStyle/>
          <a:p>
            <a:pPr algn="l" indent="0" marL="0">
              <a:lnSpc>
                <a:spcPts val="2000"/>
              </a:lnSpc>
              <a:buNone/>
            </a:pPr>
            <a:r>
              <a:rPr lang="en-US" sz="1250" dirty="0">
                <a:solidFill>
                  <a:srgbClr val="161613"/>
                </a:solidFill>
                <a:latin typeface="Inter" pitchFamily="34" charset="0"/>
                <a:ea typeface="Inter" pitchFamily="34" charset="-122"/>
                <a:cs typeface="Inter" pitchFamily="34" charset="-120"/>
              </a:rPr>
              <a:t>Your bank uses AI to monitor transactions and alert you to suspicious activity before it becomes a problem.</a:t>
            </a:r>
            <a:endParaRPr lang="en-US" sz="1250" dirty="0"/>
          </a:p>
        </p:txBody>
      </p:sp>
      <p:sp>
        <p:nvSpPr>
          <p:cNvPr id="16" name="Shape 13"/>
          <p:cNvSpPr/>
          <p:nvPr/>
        </p:nvSpPr>
        <p:spPr>
          <a:xfrm>
            <a:off x="6042660" y="5414367"/>
            <a:ext cx="8031480" cy="1215985"/>
          </a:xfrm>
          <a:prstGeom prst="roundRect">
            <a:avLst>
              <a:gd name="adj" fmla="val 9024"/>
            </a:avLst>
          </a:prstGeom>
          <a:solidFill>
            <a:srgbClr val="F9F8F5"/>
          </a:solidFill>
          <a:ln w="22860">
            <a:solidFill>
              <a:srgbClr val="28282F"/>
            </a:solidFill>
            <a:prstDash val="solid"/>
          </a:ln>
        </p:spPr>
      </p:sp>
      <p:sp>
        <p:nvSpPr>
          <p:cNvPr id="17" name="Shape 14"/>
          <p:cNvSpPr/>
          <p:nvPr/>
        </p:nvSpPr>
        <p:spPr>
          <a:xfrm>
            <a:off x="6019800" y="5414367"/>
            <a:ext cx="91440" cy="1215985"/>
          </a:xfrm>
          <a:prstGeom prst="roundRect">
            <a:avLst>
              <a:gd name="adj" fmla="val 26075"/>
            </a:avLst>
          </a:prstGeom>
          <a:solidFill>
            <a:srgbClr val="28282F"/>
          </a:solidFill>
          <a:ln/>
        </p:spPr>
      </p:sp>
      <p:sp>
        <p:nvSpPr>
          <p:cNvPr id="18" name="Text 15"/>
          <p:cNvSpPr/>
          <p:nvPr/>
        </p:nvSpPr>
        <p:spPr>
          <a:xfrm>
            <a:off x="6293048" y="5596176"/>
            <a:ext cx="1986796" cy="248364"/>
          </a:xfrm>
          <a:prstGeom prst="rect">
            <a:avLst/>
          </a:prstGeom>
          <a:noFill/>
          <a:ln/>
        </p:spPr>
        <p:txBody>
          <a:bodyPr wrap="none" lIns="0" tIns="0" rIns="0" bIns="0" rtlCol="0" anchor="t"/>
          <a:lstStyle/>
          <a:p>
            <a:pPr algn="l" indent="0" marL="0">
              <a:lnSpc>
                <a:spcPts val="1950"/>
              </a:lnSpc>
              <a:buNone/>
            </a:pPr>
            <a:r>
              <a:rPr lang="en-US" sz="1550" dirty="0">
                <a:solidFill>
                  <a:srgbClr val="161613"/>
                </a:solidFill>
                <a:latin typeface="DM Sans Medium" pitchFamily="34" charset="0"/>
                <a:ea typeface="DM Sans Medium" pitchFamily="34" charset="-122"/>
                <a:cs typeface="DM Sans Medium" pitchFamily="34" charset="-120"/>
              </a:rPr>
              <a:t>Predictive Actions</a:t>
            </a:r>
            <a:endParaRPr lang="en-US" sz="1550" dirty="0"/>
          </a:p>
        </p:txBody>
      </p:sp>
      <p:sp>
        <p:nvSpPr>
          <p:cNvPr id="19" name="Text 16"/>
          <p:cNvSpPr/>
          <p:nvPr/>
        </p:nvSpPr>
        <p:spPr>
          <a:xfrm>
            <a:off x="6293048" y="5939909"/>
            <a:ext cx="7599283" cy="508635"/>
          </a:xfrm>
          <a:prstGeom prst="rect">
            <a:avLst/>
          </a:prstGeom>
          <a:noFill/>
          <a:ln/>
        </p:spPr>
        <p:txBody>
          <a:bodyPr wrap="square" lIns="0" tIns="0" rIns="0" bIns="0" rtlCol="0" anchor="t"/>
          <a:lstStyle/>
          <a:p>
            <a:pPr algn="l" indent="0" marL="0">
              <a:lnSpc>
                <a:spcPts val="2000"/>
              </a:lnSpc>
              <a:buNone/>
            </a:pPr>
            <a:r>
              <a:rPr lang="en-US" sz="1250" dirty="0">
                <a:solidFill>
                  <a:srgbClr val="161613"/>
                </a:solidFill>
                <a:latin typeface="Inter" pitchFamily="34" charset="0"/>
                <a:ea typeface="Inter" pitchFamily="34" charset="-122"/>
                <a:cs typeface="Inter" pitchFamily="34" charset="-120"/>
              </a:rPr>
              <a:t>Apps anticipate your next move, suggesting content or actions you might want before you even think of them.</a:t>
            </a:r>
            <a:endParaRPr lang="en-US" sz="1250" dirty="0"/>
          </a:p>
        </p:txBody>
      </p:sp>
      <p:sp>
        <p:nvSpPr>
          <p:cNvPr id="20" name="Text 17"/>
          <p:cNvSpPr/>
          <p:nvPr/>
        </p:nvSpPr>
        <p:spPr>
          <a:xfrm>
            <a:off x="6281023" y="6987778"/>
            <a:ext cx="7793117" cy="508635"/>
          </a:xfrm>
          <a:prstGeom prst="rect">
            <a:avLst/>
          </a:prstGeom>
          <a:noFill/>
          <a:ln/>
        </p:spPr>
        <p:txBody>
          <a:bodyPr wrap="square" lIns="0" tIns="0" rIns="0" bIns="0" rtlCol="0" anchor="t"/>
          <a:lstStyle/>
          <a:p>
            <a:pPr algn="l" indent="0" marL="0">
              <a:lnSpc>
                <a:spcPts val="2000"/>
              </a:lnSpc>
              <a:buNone/>
            </a:pPr>
            <a:r>
              <a:rPr lang="en-US" sz="1250" b="1" dirty="0">
                <a:solidFill>
                  <a:srgbClr val="161613"/>
                </a:solidFill>
                <a:latin typeface="Inter" pitchFamily="34" charset="0"/>
                <a:ea typeface="Inter" pitchFamily="34" charset="-122"/>
                <a:cs typeface="Inter" pitchFamily="34" charset="-120"/>
              </a:rPr>
              <a:t>Key Takeaway:</a:t>
            </a:r>
            <a:pPr algn="l" indent="0" marL="0">
              <a:lnSpc>
                <a:spcPts val="2000"/>
              </a:lnSpc>
              <a:buNone/>
            </a:pPr>
            <a:r>
              <a:rPr lang="en-US" sz="1250" dirty="0">
                <a:solidFill>
                  <a:srgbClr val="161613"/>
                </a:solidFill>
                <a:latin typeface="Inter" pitchFamily="34" charset="0"/>
                <a:ea typeface="Inter" pitchFamily="34" charset="-122"/>
                <a:cs typeface="Inter" pitchFamily="34" charset="-120"/>
              </a:rPr>
              <a:t> AI doesn't need to look like a robot. It often works quietly in the background, making your tools smarter, more efficient, and deeply personalized to your needs.</a:t>
            </a:r>
            <a:endParaRPr lang="en-US" sz="1250" dirty="0"/>
          </a:p>
        </p:txBody>
      </p:sp>
      <p:sp>
        <p:nvSpPr>
          <p:cNvPr id="21" name="Shape 18"/>
          <p:cNvSpPr/>
          <p:nvPr/>
        </p:nvSpPr>
        <p:spPr>
          <a:xfrm>
            <a:off x="6042660" y="6809065"/>
            <a:ext cx="22860" cy="866061"/>
          </a:xfrm>
          <a:prstGeom prst="rect">
            <a:avLst/>
          </a:prstGeom>
          <a:solidFill>
            <a:srgbClr val="28282F"/>
          </a:solidFill>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892612"/>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000000"/>
                </a:solidFill>
                <a:latin typeface="DM Sans Medium" pitchFamily="34" charset="0"/>
                <a:ea typeface="DM Sans Medium" pitchFamily="34" charset="-122"/>
                <a:cs typeface="DM Sans Medium" pitchFamily="34" charset="-120"/>
              </a:rPr>
              <a:t>💡</a:t>
            </a:r>
            <a:pPr algn="l" indent="0" marL="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 Facilitator Notes</a:t>
            </a:r>
            <a:endParaRPr lang="en-US" sz="4450" dirty="0"/>
          </a:p>
        </p:txBody>
      </p:sp>
      <p:sp>
        <p:nvSpPr>
          <p:cNvPr id="3" name="Text 1"/>
          <p:cNvSpPr/>
          <p:nvPr/>
        </p:nvSpPr>
        <p:spPr>
          <a:xfrm>
            <a:off x="793790" y="2168366"/>
            <a:ext cx="3402330" cy="425291"/>
          </a:xfrm>
          <a:prstGeom prst="rect">
            <a:avLst/>
          </a:prstGeom>
          <a:noFill/>
          <a:ln/>
        </p:spPr>
        <p:txBody>
          <a:bodyPr wrap="none" lIns="0" tIns="0" rIns="0" bIns="0" rtlCol="0" anchor="t"/>
          <a:lstStyle/>
          <a:p>
            <a:pPr algn="l" indent="0" marL="0">
              <a:lnSpc>
                <a:spcPts val="3300"/>
              </a:lnSpc>
              <a:buNone/>
            </a:pPr>
            <a:r>
              <a:rPr lang="en-US" sz="2650" dirty="0">
                <a:solidFill>
                  <a:srgbClr val="161613"/>
                </a:solidFill>
                <a:latin typeface="DM Sans Medium" pitchFamily="34" charset="0"/>
                <a:ea typeface="DM Sans Medium" pitchFamily="34" charset="-122"/>
                <a:cs typeface="DM Sans Medium" pitchFamily="34" charset="-120"/>
              </a:rPr>
              <a:t>Discussion Prompts</a:t>
            </a:r>
            <a:endParaRPr lang="en-US" sz="2650" dirty="0"/>
          </a:p>
        </p:txBody>
      </p:sp>
      <p:sp>
        <p:nvSpPr>
          <p:cNvPr id="4" name="Text 2"/>
          <p:cNvSpPr/>
          <p:nvPr/>
        </p:nvSpPr>
        <p:spPr>
          <a:xfrm>
            <a:off x="793790" y="2820472"/>
            <a:ext cx="7604284" cy="725805"/>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Ask learners: </a:t>
            </a:r>
            <a:pPr algn="l" indent="0" marL="0">
              <a:lnSpc>
                <a:spcPts val="2850"/>
              </a:lnSpc>
              <a:buNone/>
            </a:pPr>
            <a:r>
              <a:rPr lang="en-US" sz="1750" i="1" dirty="0">
                <a:solidFill>
                  <a:srgbClr val="161613"/>
                </a:solidFill>
                <a:latin typeface="Inter" pitchFamily="34" charset="0"/>
                <a:ea typeface="Inter" pitchFamily="34" charset="-122"/>
                <a:cs typeface="Inter" pitchFamily="34" charset="-120"/>
              </a:rPr>
              <a:t>"Which of these AI-powered features do you use every day without thinking about it?"</a:t>
            </a:r>
            <a:endParaRPr lang="en-US" sz="1750" dirty="0"/>
          </a:p>
        </p:txBody>
      </p:sp>
      <p:sp>
        <p:nvSpPr>
          <p:cNvPr id="5" name="Text 3"/>
          <p:cNvSpPr/>
          <p:nvPr/>
        </p:nvSpPr>
        <p:spPr>
          <a:xfrm>
            <a:off x="793790" y="3750350"/>
            <a:ext cx="7604284" cy="725805"/>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Highlight the concept of </a:t>
            </a:r>
            <a:pPr algn="l" indent="0" marL="0">
              <a:lnSpc>
                <a:spcPts val="2850"/>
              </a:lnSpc>
              <a:buNone/>
            </a:pPr>
            <a:r>
              <a:rPr lang="en-US" sz="1750" b="1" dirty="0">
                <a:solidFill>
                  <a:srgbClr val="FFFFFF"/>
                </a:solidFill>
                <a:highlight>
                  <a:srgbClr val="28282F"/>
                </a:highlight>
                <a:latin typeface="Inter" pitchFamily="34" charset="0"/>
                <a:ea typeface="Inter" pitchFamily="34" charset="-122"/>
                <a:cs typeface="Inter" pitchFamily="34" charset="-120"/>
              </a:rPr>
              <a:t>invisible AI</a:t>
            </a:r>
            <a:pPr algn="l" indent="0" marL="0">
              <a:lnSpc>
                <a:spcPts val="2850"/>
              </a:lnSpc>
              <a:buNone/>
            </a:pPr>
            <a:r>
              <a:rPr lang="en-US" sz="1750" dirty="0">
                <a:solidFill>
                  <a:srgbClr val="161613"/>
                </a:solidFill>
                <a:latin typeface="Inter" pitchFamily="34" charset="0"/>
                <a:ea typeface="Inter" pitchFamily="34" charset="-122"/>
                <a:cs typeface="Inter" pitchFamily="34" charset="-120"/>
              </a:rPr>
              <a:t> and discuss how it subtly shapes habits, decisions, and daily productivity.</a:t>
            </a:r>
            <a:endParaRPr lang="en-US" sz="1750" dirty="0"/>
          </a:p>
        </p:txBody>
      </p:sp>
      <p:sp>
        <p:nvSpPr>
          <p:cNvPr id="6" name="Text 4"/>
          <p:cNvSpPr/>
          <p:nvPr/>
        </p:nvSpPr>
        <p:spPr>
          <a:xfrm>
            <a:off x="793790" y="470296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Optional Demo</a:t>
            </a:r>
            <a:endParaRPr lang="en-US" sz="2200" dirty="0"/>
          </a:p>
        </p:txBody>
      </p:sp>
      <p:sp>
        <p:nvSpPr>
          <p:cNvPr id="7" name="Text 5"/>
          <p:cNvSpPr/>
          <p:nvPr/>
        </p:nvSpPr>
        <p:spPr>
          <a:xfrm>
            <a:off x="793790" y="5284113"/>
            <a:ext cx="7604284" cy="725805"/>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Show a short clip of a recommendation engine suggesting content or a smart assistant responding to a voice command in real time.</a:t>
            </a:r>
            <a:endParaRPr lang="en-US" sz="1750" dirty="0"/>
          </a:p>
        </p:txBody>
      </p:sp>
      <p:pic>
        <p:nvPicPr>
          <p:cNvPr id="8" name="Image 0" descr="preencoded.png">    </p:cNvPr>
          <p:cNvPicPr>
            <a:picLocks noChangeAspect="1"/>
          </p:cNvPicPr>
          <p:nvPr/>
        </p:nvPicPr>
        <p:blipFill>
          <a:blip r:embed="rId1"/>
          <a:stretch>
            <a:fillRect/>
          </a:stretch>
        </p:blipFill>
        <p:spPr>
          <a:xfrm>
            <a:off x="8959096" y="2196703"/>
            <a:ext cx="4885015" cy="488501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69355" y="616625"/>
            <a:ext cx="5592961" cy="699135"/>
          </a:xfrm>
          <a:prstGeom prst="rect">
            <a:avLst/>
          </a:prstGeom>
          <a:noFill/>
          <a:ln/>
        </p:spPr>
        <p:txBody>
          <a:bodyPr wrap="none" lIns="0" tIns="0" rIns="0" bIns="0" rtlCol="0" anchor="t"/>
          <a:lstStyle/>
          <a:p>
            <a:pPr algn="l" indent="0" marL="0">
              <a:lnSpc>
                <a:spcPts val="5500"/>
              </a:lnSpc>
              <a:buNone/>
            </a:pPr>
            <a:r>
              <a:rPr lang="en-US" sz="4400" dirty="0">
                <a:solidFill>
                  <a:srgbClr val="161613"/>
                </a:solidFill>
                <a:latin typeface="DM Sans Medium" pitchFamily="34" charset="0"/>
                <a:ea typeface="DM Sans Medium" pitchFamily="34" charset="-122"/>
                <a:cs typeface="DM Sans Medium" pitchFamily="34" charset="-120"/>
              </a:rPr>
              <a:t>AI Across Industries</a:t>
            </a:r>
            <a:endParaRPr lang="en-US" sz="4400" dirty="0"/>
          </a:p>
        </p:txBody>
      </p:sp>
      <p:sp>
        <p:nvSpPr>
          <p:cNvPr id="4" name="Text 1"/>
          <p:cNvSpPr/>
          <p:nvPr/>
        </p:nvSpPr>
        <p:spPr>
          <a:xfrm>
            <a:off x="6269355" y="1651278"/>
            <a:ext cx="7578090" cy="4194453"/>
          </a:xfrm>
          <a:prstGeom prst="rect">
            <a:avLst/>
          </a:prstGeom>
          <a:noFill/>
          <a:ln/>
        </p:spPr>
        <p:txBody>
          <a:bodyPr wrap="square" lIns="0" tIns="0" rIns="0" bIns="0" rtlCol="0" anchor="t"/>
          <a:lstStyle/>
          <a:p>
            <a:pPr algn="l" indent="0" marL="0">
              <a:lnSpc>
                <a:spcPts val="11000"/>
              </a:lnSpc>
              <a:buNone/>
            </a:pPr>
            <a:r>
              <a:rPr lang="en-US" sz="8800" dirty="0">
                <a:solidFill>
                  <a:srgbClr val="161613"/>
                </a:solidFill>
                <a:latin typeface="DM Sans Medium" pitchFamily="34" charset="0"/>
                <a:ea typeface="DM Sans Medium" pitchFamily="34" charset="-122"/>
                <a:cs typeface="DM Sans Medium" pitchFamily="34" charset="-120"/>
              </a:rPr>
              <a:t>How AI Transforms Major Fields</a:t>
            </a:r>
            <a:endParaRPr lang="en-US" sz="8800" dirty="0"/>
          </a:p>
        </p:txBody>
      </p:sp>
      <p:sp>
        <p:nvSpPr>
          <p:cNvPr id="5" name="Text 2"/>
          <p:cNvSpPr/>
          <p:nvPr/>
        </p:nvSpPr>
        <p:spPr>
          <a:xfrm>
            <a:off x="6269355" y="6181249"/>
            <a:ext cx="7578090" cy="1431608"/>
          </a:xfrm>
          <a:prstGeom prst="rect">
            <a:avLst/>
          </a:prstGeom>
          <a:noFill/>
          <a:ln/>
        </p:spPr>
        <p:txBody>
          <a:bodyPr wrap="square" lIns="0" tIns="0" rIns="0" bIns="0" rtlCol="0" anchor="t"/>
          <a:lstStyle/>
          <a:p>
            <a:pPr algn="l" indent="0" marL="0">
              <a:lnSpc>
                <a:spcPts val="2800"/>
              </a:lnSpc>
              <a:buNone/>
            </a:pPr>
            <a:r>
              <a:rPr lang="en-US" sz="1750" dirty="0">
                <a:solidFill>
                  <a:srgbClr val="161613"/>
                </a:solidFill>
                <a:latin typeface="Inter" pitchFamily="34" charset="0"/>
                <a:ea typeface="Inter" pitchFamily="34" charset="-122"/>
                <a:cs typeface="Inter" pitchFamily="34" charset="-120"/>
              </a:rPr>
              <a:t>AI isn't limited to personal devices—it's </a:t>
            </a:r>
            <a:pPr algn="l" indent="0" marL="0">
              <a:lnSpc>
                <a:spcPts val="2800"/>
              </a:lnSpc>
              <a:buNone/>
            </a:pPr>
            <a:r>
              <a:rPr lang="en-US" sz="1750" b="1" dirty="0">
                <a:solidFill>
                  <a:srgbClr val="161613"/>
                </a:solidFill>
                <a:latin typeface="Inter" pitchFamily="34" charset="0"/>
                <a:ea typeface="Inter" pitchFamily="34" charset="-122"/>
                <a:cs typeface="Inter" pitchFamily="34" charset="-120"/>
              </a:rPr>
              <a:t>reshaping entire industries</a:t>
            </a:r>
            <a:pPr algn="l" indent="0" marL="0">
              <a:lnSpc>
                <a:spcPts val="2800"/>
              </a:lnSpc>
              <a:buNone/>
            </a:pPr>
            <a:r>
              <a:rPr lang="en-US" sz="1750" dirty="0">
                <a:solidFill>
                  <a:srgbClr val="161613"/>
                </a:solidFill>
                <a:latin typeface="Inter" pitchFamily="34" charset="0"/>
                <a:ea typeface="Inter" pitchFamily="34" charset="-122"/>
                <a:cs typeface="Inter" pitchFamily="34" charset="-120"/>
              </a:rPr>
              <a:t> by increasing efficiency, improving decision-making, and enabling new forms of creativity. Many of these applications operate behind the scenes but have profound real-world impact.</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31269" y="609600"/>
            <a:ext cx="6098977" cy="563523"/>
          </a:xfrm>
          <a:prstGeom prst="rect">
            <a:avLst/>
          </a:prstGeom>
          <a:noFill/>
          <a:ln/>
        </p:spPr>
        <p:txBody>
          <a:bodyPr wrap="none" lIns="0" tIns="0" rIns="0" bIns="0" rtlCol="0" anchor="t"/>
          <a:lstStyle/>
          <a:p>
            <a:pPr algn="l" indent="0" marL="0">
              <a:lnSpc>
                <a:spcPts val="4400"/>
              </a:lnSpc>
              <a:buNone/>
            </a:pPr>
            <a:r>
              <a:rPr lang="en-US" sz="3550" dirty="0">
                <a:solidFill>
                  <a:srgbClr val="161613"/>
                </a:solidFill>
                <a:latin typeface="DM Sans Medium" pitchFamily="34" charset="0"/>
                <a:ea typeface="DM Sans Medium" pitchFamily="34" charset="-122"/>
                <a:cs typeface="DM Sans Medium" pitchFamily="34" charset="-120"/>
              </a:rPr>
              <a:t>AI in Action: Five Key Sectors</a:t>
            </a:r>
            <a:endParaRPr lang="en-US" sz="3550" dirty="0"/>
          </a:p>
        </p:txBody>
      </p:sp>
      <p:sp>
        <p:nvSpPr>
          <p:cNvPr id="3" name="Shape 1"/>
          <p:cNvSpPr/>
          <p:nvPr/>
        </p:nvSpPr>
        <p:spPr>
          <a:xfrm>
            <a:off x="631269" y="1533763"/>
            <a:ext cx="4335780" cy="3385899"/>
          </a:xfrm>
          <a:prstGeom prst="roundRect">
            <a:avLst>
              <a:gd name="adj" fmla="val 799"/>
            </a:avLst>
          </a:prstGeom>
          <a:solidFill>
            <a:srgbClr val="EDEBE3"/>
          </a:solidFill>
          <a:ln/>
        </p:spPr>
      </p:sp>
      <p:sp>
        <p:nvSpPr>
          <p:cNvPr id="4" name="Shape 2"/>
          <p:cNvSpPr/>
          <p:nvPr/>
        </p:nvSpPr>
        <p:spPr>
          <a:xfrm>
            <a:off x="811530" y="1714024"/>
            <a:ext cx="541020" cy="541020"/>
          </a:xfrm>
          <a:prstGeom prst="roundRect">
            <a:avLst>
              <a:gd name="adj" fmla="val 16899718"/>
            </a:avLst>
          </a:prstGeom>
          <a:solidFill>
            <a:srgbClr val="28282F"/>
          </a:solidFill>
          <a:ln/>
        </p:spPr>
      </p:sp>
      <p:pic>
        <p:nvPicPr>
          <p:cNvPr id="5"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960239" y="1862733"/>
            <a:ext cx="243483" cy="243483"/>
          </a:xfrm>
          <a:prstGeom prst="rect">
            <a:avLst/>
          </a:prstGeom>
        </p:spPr>
      </p:pic>
      <p:sp>
        <p:nvSpPr>
          <p:cNvPr id="6" name="Text 3"/>
          <p:cNvSpPr/>
          <p:nvPr/>
        </p:nvSpPr>
        <p:spPr>
          <a:xfrm>
            <a:off x="811530" y="2435304"/>
            <a:ext cx="2705457" cy="338138"/>
          </a:xfrm>
          <a:prstGeom prst="rect">
            <a:avLst/>
          </a:prstGeom>
          <a:noFill/>
          <a:ln/>
        </p:spPr>
        <p:txBody>
          <a:bodyPr wrap="none" lIns="0" tIns="0" rIns="0" bIns="0" rtlCol="0" anchor="t"/>
          <a:lstStyle/>
          <a:p>
            <a:pPr algn="l" indent="0" marL="0">
              <a:lnSpc>
                <a:spcPts val="2650"/>
              </a:lnSpc>
              <a:buNone/>
            </a:pPr>
            <a:r>
              <a:rPr lang="en-US" sz="2100" dirty="0">
                <a:solidFill>
                  <a:srgbClr val="161613"/>
                </a:solidFill>
                <a:latin typeface="DM Sans Medium" pitchFamily="34" charset="0"/>
                <a:ea typeface="DM Sans Medium" pitchFamily="34" charset="-122"/>
                <a:cs typeface="DM Sans Medium" pitchFamily="34" charset="-120"/>
              </a:rPr>
              <a:t>Healthcare</a:t>
            </a:r>
            <a:endParaRPr lang="en-US" sz="2100" dirty="0"/>
          </a:p>
        </p:txBody>
      </p:sp>
      <p:sp>
        <p:nvSpPr>
          <p:cNvPr id="7" name="Text 4"/>
          <p:cNvSpPr/>
          <p:nvPr/>
        </p:nvSpPr>
        <p:spPr>
          <a:xfrm>
            <a:off x="811530" y="2881551"/>
            <a:ext cx="3975259" cy="577215"/>
          </a:xfrm>
          <a:prstGeom prst="rect">
            <a:avLst/>
          </a:prstGeom>
          <a:noFill/>
          <a:ln/>
        </p:spPr>
        <p:txBody>
          <a:bodyPr wrap="square" lIns="0" tIns="0" rIns="0" bIns="0" rtlCol="0" anchor="t"/>
          <a:lstStyle/>
          <a:p>
            <a:pPr algn="l" marL="342900" indent="-342900">
              <a:lnSpc>
                <a:spcPts val="2250"/>
              </a:lnSpc>
              <a:buSzPct val="100000"/>
              <a:buChar char="•"/>
            </a:pPr>
            <a:r>
              <a:rPr lang="en-US" sz="1400" dirty="0">
                <a:solidFill>
                  <a:srgbClr val="161613"/>
                </a:solidFill>
                <a:latin typeface="Inter" pitchFamily="34" charset="0"/>
                <a:ea typeface="Inter" pitchFamily="34" charset="-122"/>
                <a:cs typeface="Inter" pitchFamily="34" charset="-120"/>
              </a:rPr>
              <a:t>Detects tumors and fractures from medical images faster than traditional methods</a:t>
            </a:r>
            <a:endParaRPr lang="en-US" sz="1400" dirty="0"/>
          </a:p>
        </p:txBody>
      </p:sp>
      <p:sp>
        <p:nvSpPr>
          <p:cNvPr id="8" name="Text 5"/>
          <p:cNvSpPr/>
          <p:nvPr/>
        </p:nvSpPr>
        <p:spPr>
          <a:xfrm>
            <a:off x="811530" y="3521869"/>
            <a:ext cx="3975259" cy="577215"/>
          </a:xfrm>
          <a:prstGeom prst="rect">
            <a:avLst/>
          </a:prstGeom>
          <a:noFill/>
          <a:ln/>
        </p:spPr>
        <p:txBody>
          <a:bodyPr wrap="square" lIns="0" tIns="0" rIns="0" bIns="0" rtlCol="0" anchor="t"/>
          <a:lstStyle/>
          <a:p>
            <a:pPr algn="l" marL="342900" indent="-342900">
              <a:lnSpc>
                <a:spcPts val="2250"/>
              </a:lnSpc>
              <a:buSzPct val="100000"/>
              <a:buChar char="•"/>
            </a:pPr>
            <a:r>
              <a:rPr lang="en-US" sz="1400" dirty="0">
                <a:solidFill>
                  <a:srgbClr val="161613"/>
                </a:solidFill>
                <a:latin typeface="Inter" pitchFamily="34" charset="0"/>
                <a:ea typeface="Inter" pitchFamily="34" charset="-122"/>
                <a:cs typeface="Inter" pitchFamily="34" charset="-120"/>
              </a:rPr>
              <a:t>Predicts patient risks like heart disease or readmission likelihood</a:t>
            </a:r>
            <a:endParaRPr lang="en-US" sz="1400" dirty="0"/>
          </a:p>
        </p:txBody>
      </p:sp>
      <p:sp>
        <p:nvSpPr>
          <p:cNvPr id="9" name="Text 6"/>
          <p:cNvSpPr/>
          <p:nvPr/>
        </p:nvSpPr>
        <p:spPr>
          <a:xfrm>
            <a:off x="811530" y="4162187"/>
            <a:ext cx="3975259" cy="577215"/>
          </a:xfrm>
          <a:prstGeom prst="rect">
            <a:avLst/>
          </a:prstGeom>
          <a:noFill/>
          <a:ln/>
        </p:spPr>
        <p:txBody>
          <a:bodyPr wrap="square" lIns="0" tIns="0" rIns="0" bIns="0" rtlCol="0" anchor="t"/>
          <a:lstStyle/>
          <a:p>
            <a:pPr algn="l" marL="342900" indent="-342900">
              <a:lnSpc>
                <a:spcPts val="2250"/>
              </a:lnSpc>
              <a:buSzPct val="100000"/>
              <a:buChar char="•"/>
            </a:pPr>
            <a:r>
              <a:rPr lang="en-US" sz="1400" dirty="0">
                <a:solidFill>
                  <a:srgbClr val="161613"/>
                </a:solidFill>
                <a:latin typeface="Inter" pitchFamily="34" charset="0"/>
                <a:ea typeface="Inter" pitchFamily="34" charset="-122"/>
                <a:cs typeface="Inter" pitchFamily="34" charset="-120"/>
              </a:rPr>
              <a:t>Powers virtual assistants for symptom checking and appointment scheduling</a:t>
            </a:r>
            <a:endParaRPr lang="en-US" sz="1400" dirty="0"/>
          </a:p>
        </p:txBody>
      </p:sp>
      <p:sp>
        <p:nvSpPr>
          <p:cNvPr id="10" name="Shape 7"/>
          <p:cNvSpPr/>
          <p:nvPr/>
        </p:nvSpPr>
        <p:spPr>
          <a:xfrm>
            <a:off x="5147310" y="1533763"/>
            <a:ext cx="4335780" cy="3385899"/>
          </a:xfrm>
          <a:prstGeom prst="roundRect">
            <a:avLst>
              <a:gd name="adj" fmla="val 799"/>
            </a:avLst>
          </a:prstGeom>
          <a:solidFill>
            <a:srgbClr val="EDEBE3"/>
          </a:solidFill>
          <a:ln/>
        </p:spPr>
      </p:sp>
      <p:sp>
        <p:nvSpPr>
          <p:cNvPr id="11" name="Shape 8"/>
          <p:cNvSpPr/>
          <p:nvPr/>
        </p:nvSpPr>
        <p:spPr>
          <a:xfrm>
            <a:off x="5327571" y="1714024"/>
            <a:ext cx="541020" cy="541020"/>
          </a:xfrm>
          <a:prstGeom prst="roundRect">
            <a:avLst>
              <a:gd name="adj" fmla="val 16899718"/>
            </a:avLst>
          </a:prstGeom>
          <a:solidFill>
            <a:srgbClr val="28282F"/>
          </a:solidFill>
          <a:ln/>
        </p:spPr>
      </p:sp>
      <p:pic>
        <p:nvPicPr>
          <p:cNvPr id="12"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76280" y="1862733"/>
            <a:ext cx="243483" cy="243483"/>
          </a:xfrm>
          <a:prstGeom prst="rect">
            <a:avLst/>
          </a:prstGeom>
        </p:spPr>
      </p:pic>
      <p:sp>
        <p:nvSpPr>
          <p:cNvPr id="13" name="Text 9"/>
          <p:cNvSpPr/>
          <p:nvPr/>
        </p:nvSpPr>
        <p:spPr>
          <a:xfrm>
            <a:off x="5327571" y="2435304"/>
            <a:ext cx="2705457" cy="338138"/>
          </a:xfrm>
          <a:prstGeom prst="rect">
            <a:avLst/>
          </a:prstGeom>
          <a:noFill/>
          <a:ln/>
        </p:spPr>
        <p:txBody>
          <a:bodyPr wrap="none" lIns="0" tIns="0" rIns="0" bIns="0" rtlCol="0" anchor="t"/>
          <a:lstStyle/>
          <a:p>
            <a:pPr algn="l" indent="0" marL="0">
              <a:lnSpc>
                <a:spcPts val="2650"/>
              </a:lnSpc>
              <a:buNone/>
            </a:pPr>
            <a:r>
              <a:rPr lang="en-US" sz="2100" dirty="0">
                <a:solidFill>
                  <a:srgbClr val="161613"/>
                </a:solidFill>
                <a:latin typeface="DM Sans Medium" pitchFamily="34" charset="0"/>
                <a:ea typeface="DM Sans Medium" pitchFamily="34" charset="-122"/>
                <a:cs typeface="DM Sans Medium" pitchFamily="34" charset="-120"/>
              </a:rPr>
              <a:t>Finance</a:t>
            </a:r>
            <a:endParaRPr lang="en-US" sz="2100" dirty="0"/>
          </a:p>
        </p:txBody>
      </p:sp>
      <p:sp>
        <p:nvSpPr>
          <p:cNvPr id="14" name="Text 10"/>
          <p:cNvSpPr/>
          <p:nvPr/>
        </p:nvSpPr>
        <p:spPr>
          <a:xfrm>
            <a:off x="5327571" y="2881551"/>
            <a:ext cx="3975259" cy="288608"/>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161613"/>
                </a:solidFill>
                <a:latin typeface="Inter" pitchFamily="34" charset="0"/>
                <a:ea typeface="Inter" pitchFamily="34" charset="-122"/>
                <a:cs typeface="Inter" pitchFamily="34" charset="-120"/>
              </a:rPr>
              <a:t>Detects fraudulent transactions in real time</a:t>
            </a:r>
            <a:endParaRPr lang="en-US" sz="1400" dirty="0"/>
          </a:p>
        </p:txBody>
      </p:sp>
      <p:sp>
        <p:nvSpPr>
          <p:cNvPr id="15" name="Text 11"/>
          <p:cNvSpPr/>
          <p:nvPr/>
        </p:nvSpPr>
        <p:spPr>
          <a:xfrm>
            <a:off x="5327571" y="3233261"/>
            <a:ext cx="3975259" cy="577215"/>
          </a:xfrm>
          <a:prstGeom prst="rect">
            <a:avLst/>
          </a:prstGeom>
          <a:noFill/>
          <a:ln/>
        </p:spPr>
        <p:txBody>
          <a:bodyPr wrap="square" lIns="0" tIns="0" rIns="0" bIns="0" rtlCol="0" anchor="t"/>
          <a:lstStyle/>
          <a:p>
            <a:pPr algn="l" marL="342900" indent="-342900">
              <a:lnSpc>
                <a:spcPts val="2250"/>
              </a:lnSpc>
              <a:buSzPct val="100000"/>
              <a:buChar char="•"/>
            </a:pPr>
            <a:r>
              <a:rPr lang="en-US" sz="1400" dirty="0">
                <a:solidFill>
                  <a:srgbClr val="161613"/>
                </a:solidFill>
                <a:latin typeface="Inter" pitchFamily="34" charset="0"/>
                <a:ea typeface="Inter" pitchFamily="34" charset="-122"/>
                <a:cs typeface="Inter" pitchFamily="34" charset="-120"/>
              </a:rPr>
              <a:t>Evaluates creditworthiness using patterns beyond traditional scoring</a:t>
            </a:r>
            <a:endParaRPr lang="en-US" sz="1400" dirty="0"/>
          </a:p>
        </p:txBody>
      </p:sp>
      <p:sp>
        <p:nvSpPr>
          <p:cNvPr id="16" name="Text 12"/>
          <p:cNvSpPr/>
          <p:nvPr/>
        </p:nvSpPr>
        <p:spPr>
          <a:xfrm>
            <a:off x="5327571" y="3873579"/>
            <a:ext cx="3975259" cy="577215"/>
          </a:xfrm>
          <a:prstGeom prst="rect">
            <a:avLst/>
          </a:prstGeom>
          <a:noFill/>
          <a:ln/>
        </p:spPr>
        <p:txBody>
          <a:bodyPr wrap="square" lIns="0" tIns="0" rIns="0" bIns="0" rtlCol="0" anchor="t"/>
          <a:lstStyle/>
          <a:p>
            <a:pPr algn="l" marL="342900" indent="-342900">
              <a:lnSpc>
                <a:spcPts val="2250"/>
              </a:lnSpc>
              <a:buSzPct val="100000"/>
              <a:buChar char="•"/>
            </a:pPr>
            <a:r>
              <a:rPr lang="en-US" sz="1400" dirty="0">
                <a:solidFill>
                  <a:srgbClr val="161613"/>
                </a:solidFill>
                <a:latin typeface="Inter" pitchFamily="34" charset="0"/>
                <a:ea typeface="Inter" pitchFamily="34" charset="-122"/>
                <a:cs typeface="Inter" pitchFamily="34" charset="-120"/>
              </a:rPr>
              <a:t>Supports algorithmic trading by analyzing market trends at high speed</a:t>
            </a:r>
            <a:endParaRPr lang="en-US" sz="1400" dirty="0"/>
          </a:p>
        </p:txBody>
      </p:sp>
      <p:sp>
        <p:nvSpPr>
          <p:cNvPr id="17" name="Shape 13"/>
          <p:cNvSpPr/>
          <p:nvPr/>
        </p:nvSpPr>
        <p:spPr>
          <a:xfrm>
            <a:off x="9663351" y="1533763"/>
            <a:ext cx="4335780" cy="3385899"/>
          </a:xfrm>
          <a:prstGeom prst="roundRect">
            <a:avLst>
              <a:gd name="adj" fmla="val 799"/>
            </a:avLst>
          </a:prstGeom>
          <a:solidFill>
            <a:srgbClr val="EDEBE3"/>
          </a:solidFill>
          <a:ln/>
        </p:spPr>
      </p:sp>
      <p:sp>
        <p:nvSpPr>
          <p:cNvPr id="18" name="Shape 14"/>
          <p:cNvSpPr/>
          <p:nvPr/>
        </p:nvSpPr>
        <p:spPr>
          <a:xfrm>
            <a:off x="9843611" y="1714024"/>
            <a:ext cx="541020" cy="541020"/>
          </a:xfrm>
          <a:prstGeom prst="roundRect">
            <a:avLst>
              <a:gd name="adj" fmla="val 16899718"/>
            </a:avLst>
          </a:prstGeom>
          <a:solidFill>
            <a:srgbClr val="28282F"/>
          </a:solidFill>
          <a:ln/>
        </p:spPr>
      </p:sp>
      <p:pic>
        <p:nvPicPr>
          <p:cNvPr id="19"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992320" y="1862733"/>
            <a:ext cx="243483" cy="243483"/>
          </a:xfrm>
          <a:prstGeom prst="rect">
            <a:avLst/>
          </a:prstGeom>
        </p:spPr>
      </p:pic>
      <p:sp>
        <p:nvSpPr>
          <p:cNvPr id="20" name="Text 15"/>
          <p:cNvSpPr/>
          <p:nvPr/>
        </p:nvSpPr>
        <p:spPr>
          <a:xfrm>
            <a:off x="9843611" y="2435304"/>
            <a:ext cx="2705457" cy="338138"/>
          </a:xfrm>
          <a:prstGeom prst="rect">
            <a:avLst/>
          </a:prstGeom>
          <a:noFill/>
          <a:ln/>
        </p:spPr>
        <p:txBody>
          <a:bodyPr wrap="none" lIns="0" tIns="0" rIns="0" bIns="0" rtlCol="0" anchor="t"/>
          <a:lstStyle/>
          <a:p>
            <a:pPr algn="l" indent="0" marL="0">
              <a:lnSpc>
                <a:spcPts val="2650"/>
              </a:lnSpc>
              <a:buNone/>
            </a:pPr>
            <a:r>
              <a:rPr lang="en-US" sz="2100" dirty="0">
                <a:solidFill>
                  <a:srgbClr val="161613"/>
                </a:solidFill>
                <a:latin typeface="DM Sans Medium" pitchFamily="34" charset="0"/>
                <a:ea typeface="DM Sans Medium" pitchFamily="34" charset="-122"/>
                <a:cs typeface="DM Sans Medium" pitchFamily="34" charset="-120"/>
              </a:rPr>
              <a:t>Education</a:t>
            </a:r>
            <a:endParaRPr lang="en-US" sz="2100" dirty="0"/>
          </a:p>
        </p:txBody>
      </p:sp>
      <p:sp>
        <p:nvSpPr>
          <p:cNvPr id="21" name="Text 16"/>
          <p:cNvSpPr/>
          <p:nvPr/>
        </p:nvSpPr>
        <p:spPr>
          <a:xfrm>
            <a:off x="9843611" y="2881551"/>
            <a:ext cx="3975259" cy="577215"/>
          </a:xfrm>
          <a:prstGeom prst="rect">
            <a:avLst/>
          </a:prstGeom>
          <a:noFill/>
          <a:ln/>
        </p:spPr>
        <p:txBody>
          <a:bodyPr wrap="square" lIns="0" tIns="0" rIns="0" bIns="0" rtlCol="0" anchor="t"/>
          <a:lstStyle/>
          <a:p>
            <a:pPr algn="l" marL="342900" indent="-342900">
              <a:lnSpc>
                <a:spcPts val="2250"/>
              </a:lnSpc>
              <a:buSzPct val="100000"/>
              <a:buChar char="•"/>
            </a:pPr>
            <a:r>
              <a:rPr lang="en-US" sz="1400" dirty="0">
                <a:solidFill>
                  <a:srgbClr val="161613"/>
                </a:solidFill>
                <a:latin typeface="Inter" pitchFamily="34" charset="0"/>
                <a:ea typeface="Inter" pitchFamily="34" charset="-122"/>
                <a:cs typeface="Inter" pitchFamily="34" charset="-120"/>
              </a:rPr>
              <a:t>Offers personalized learning paths for individual students</a:t>
            </a:r>
            <a:endParaRPr lang="en-US" sz="1400" dirty="0"/>
          </a:p>
        </p:txBody>
      </p:sp>
      <p:sp>
        <p:nvSpPr>
          <p:cNvPr id="22" name="Text 17"/>
          <p:cNvSpPr/>
          <p:nvPr/>
        </p:nvSpPr>
        <p:spPr>
          <a:xfrm>
            <a:off x="9843611" y="3521869"/>
            <a:ext cx="3975259" cy="577215"/>
          </a:xfrm>
          <a:prstGeom prst="rect">
            <a:avLst/>
          </a:prstGeom>
          <a:noFill/>
          <a:ln/>
        </p:spPr>
        <p:txBody>
          <a:bodyPr wrap="square" lIns="0" tIns="0" rIns="0" bIns="0" rtlCol="0" anchor="t"/>
          <a:lstStyle/>
          <a:p>
            <a:pPr algn="l" marL="342900" indent="-342900">
              <a:lnSpc>
                <a:spcPts val="2250"/>
              </a:lnSpc>
              <a:buSzPct val="100000"/>
              <a:buChar char="•"/>
            </a:pPr>
            <a:r>
              <a:rPr lang="en-US" sz="1400" dirty="0">
                <a:solidFill>
                  <a:srgbClr val="161613"/>
                </a:solidFill>
                <a:latin typeface="Inter" pitchFamily="34" charset="0"/>
                <a:ea typeface="Inter" pitchFamily="34" charset="-122"/>
                <a:cs typeface="Inter" pitchFamily="34" charset="-120"/>
              </a:rPr>
              <a:t>Provides AI tutors with explanations and practice exercises</a:t>
            </a:r>
            <a:endParaRPr lang="en-US" sz="1400" dirty="0"/>
          </a:p>
        </p:txBody>
      </p:sp>
      <p:sp>
        <p:nvSpPr>
          <p:cNvPr id="23" name="Text 18"/>
          <p:cNvSpPr/>
          <p:nvPr/>
        </p:nvSpPr>
        <p:spPr>
          <a:xfrm>
            <a:off x="9843611" y="4162187"/>
            <a:ext cx="3975259" cy="577215"/>
          </a:xfrm>
          <a:prstGeom prst="rect">
            <a:avLst/>
          </a:prstGeom>
          <a:noFill/>
          <a:ln/>
        </p:spPr>
        <p:txBody>
          <a:bodyPr wrap="square" lIns="0" tIns="0" rIns="0" bIns="0" rtlCol="0" anchor="t"/>
          <a:lstStyle/>
          <a:p>
            <a:pPr algn="l" marL="342900" indent="-342900">
              <a:lnSpc>
                <a:spcPts val="2250"/>
              </a:lnSpc>
              <a:buSzPct val="100000"/>
              <a:buChar char="•"/>
            </a:pPr>
            <a:r>
              <a:rPr lang="en-US" sz="1400" dirty="0">
                <a:solidFill>
                  <a:srgbClr val="161613"/>
                </a:solidFill>
                <a:latin typeface="Inter" pitchFamily="34" charset="0"/>
                <a:ea typeface="Inter" pitchFamily="34" charset="-122"/>
                <a:cs typeface="Inter" pitchFamily="34" charset="-120"/>
              </a:rPr>
              <a:t>Assists teachers with lesson planning and quiz generation</a:t>
            </a:r>
            <a:endParaRPr lang="en-US" sz="1400" dirty="0"/>
          </a:p>
        </p:txBody>
      </p:sp>
      <p:sp>
        <p:nvSpPr>
          <p:cNvPr id="24" name="Shape 19"/>
          <p:cNvSpPr/>
          <p:nvPr/>
        </p:nvSpPr>
        <p:spPr>
          <a:xfrm>
            <a:off x="631269" y="5099923"/>
            <a:ext cx="6593800" cy="2520077"/>
          </a:xfrm>
          <a:prstGeom prst="roundRect">
            <a:avLst>
              <a:gd name="adj" fmla="val 1074"/>
            </a:avLst>
          </a:prstGeom>
          <a:solidFill>
            <a:srgbClr val="EDEBE3"/>
          </a:solidFill>
          <a:ln/>
        </p:spPr>
      </p:sp>
      <p:sp>
        <p:nvSpPr>
          <p:cNvPr id="25" name="Shape 20"/>
          <p:cNvSpPr/>
          <p:nvPr/>
        </p:nvSpPr>
        <p:spPr>
          <a:xfrm>
            <a:off x="811530" y="5280184"/>
            <a:ext cx="541020" cy="541020"/>
          </a:xfrm>
          <a:prstGeom prst="roundRect">
            <a:avLst>
              <a:gd name="adj" fmla="val 16899718"/>
            </a:avLst>
          </a:prstGeom>
          <a:solidFill>
            <a:srgbClr val="28282F"/>
          </a:solidFill>
          <a:ln/>
        </p:spPr>
      </p:sp>
      <p:pic>
        <p:nvPicPr>
          <p:cNvPr id="26"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60239" y="5428893"/>
            <a:ext cx="243483" cy="243483"/>
          </a:xfrm>
          <a:prstGeom prst="rect">
            <a:avLst/>
          </a:prstGeom>
        </p:spPr>
      </p:pic>
      <p:sp>
        <p:nvSpPr>
          <p:cNvPr id="27" name="Text 21"/>
          <p:cNvSpPr/>
          <p:nvPr/>
        </p:nvSpPr>
        <p:spPr>
          <a:xfrm>
            <a:off x="811530" y="6001464"/>
            <a:ext cx="2705457" cy="338138"/>
          </a:xfrm>
          <a:prstGeom prst="rect">
            <a:avLst/>
          </a:prstGeom>
          <a:noFill/>
          <a:ln/>
        </p:spPr>
        <p:txBody>
          <a:bodyPr wrap="none" lIns="0" tIns="0" rIns="0" bIns="0" rtlCol="0" anchor="t"/>
          <a:lstStyle/>
          <a:p>
            <a:pPr algn="l" indent="0" marL="0">
              <a:lnSpc>
                <a:spcPts val="2650"/>
              </a:lnSpc>
              <a:buNone/>
            </a:pPr>
            <a:r>
              <a:rPr lang="en-US" sz="2100" dirty="0">
                <a:solidFill>
                  <a:srgbClr val="161613"/>
                </a:solidFill>
                <a:latin typeface="DM Sans Medium" pitchFamily="34" charset="0"/>
                <a:ea typeface="DM Sans Medium" pitchFamily="34" charset="-122"/>
                <a:cs typeface="DM Sans Medium" pitchFamily="34" charset="-120"/>
              </a:rPr>
              <a:t>Entertainment</a:t>
            </a:r>
            <a:endParaRPr lang="en-US" sz="2100" dirty="0"/>
          </a:p>
        </p:txBody>
      </p:sp>
      <p:sp>
        <p:nvSpPr>
          <p:cNvPr id="28" name="Text 22"/>
          <p:cNvSpPr/>
          <p:nvPr/>
        </p:nvSpPr>
        <p:spPr>
          <a:xfrm>
            <a:off x="811530" y="6447711"/>
            <a:ext cx="6233279" cy="288608"/>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161613"/>
                </a:solidFill>
                <a:latin typeface="Inter" pitchFamily="34" charset="0"/>
                <a:ea typeface="Inter" pitchFamily="34" charset="-122"/>
                <a:cs typeface="Inter" pitchFamily="34" charset="-120"/>
              </a:rPr>
              <a:t>Supports creation of art, music, and story ideas</a:t>
            </a:r>
            <a:endParaRPr lang="en-US" sz="1400" dirty="0"/>
          </a:p>
        </p:txBody>
      </p:sp>
      <p:sp>
        <p:nvSpPr>
          <p:cNvPr id="29" name="Text 23"/>
          <p:cNvSpPr/>
          <p:nvPr/>
        </p:nvSpPr>
        <p:spPr>
          <a:xfrm>
            <a:off x="811530" y="6799421"/>
            <a:ext cx="6233279" cy="288608"/>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161613"/>
                </a:solidFill>
                <a:latin typeface="Inter" pitchFamily="34" charset="0"/>
                <a:ea typeface="Inter" pitchFamily="34" charset="-122"/>
                <a:cs typeface="Inter" pitchFamily="34" charset="-120"/>
              </a:rPr>
              <a:t>Enhances video games with smarter behavior and adaptive difficulty</a:t>
            </a:r>
            <a:endParaRPr lang="en-US" sz="1400" dirty="0"/>
          </a:p>
        </p:txBody>
      </p:sp>
      <p:sp>
        <p:nvSpPr>
          <p:cNvPr id="30" name="Text 24"/>
          <p:cNvSpPr/>
          <p:nvPr/>
        </p:nvSpPr>
        <p:spPr>
          <a:xfrm>
            <a:off x="811530" y="7151132"/>
            <a:ext cx="6233279" cy="288608"/>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161613"/>
                </a:solidFill>
                <a:latin typeface="Inter" pitchFamily="34" charset="0"/>
                <a:ea typeface="Inter" pitchFamily="34" charset="-122"/>
                <a:cs typeface="Inter" pitchFamily="34" charset="-120"/>
              </a:rPr>
              <a:t>Aids production with automatic subtitling and audio editing</a:t>
            </a:r>
            <a:endParaRPr lang="en-US" sz="1400" dirty="0"/>
          </a:p>
        </p:txBody>
      </p:sp>
      <p:sp>
        <p:nvSpPr>
          <p:cNvPr id="31" name="Shape 25"/>
          <p:cNvSpPr/>
          <p:nvPr/>
        </p:nvSpPr>
        <p:spPr>
          <a:xfrm>
            <a:off x="7405330" y="5099923"/>
            <a:ext cx="6593800" cy="2520077"/>
          </a:xfrm>
          <a:prstGeom prst="roundRect">
            <a:avLst>
              <a:gd name="adj" fmla="val 1074"/>
            </a:avLst>
          </a:prstGeom>
          <a:solidFill>
            <a:srgbClr val="EDEBE3"/>
          </a:solidFill>
          <a:ln/>
        </p:spPr>
      </p:sp>
      <p:sp>
        <p:nvSpPr>
          <p:cNvPr id="32" name="Shape 26"/>
          <p:cNvSpPr/>
          <p:nvPr/>
        </p:nvSpPr>
        <p:spPr>
          <a:xfrm>
            <a:off x="7585591" y="5280184"/>
            <a:ext cx="541020" cy="541020"/>
          </a:xfrm>
          <a:prstGeom prst="roundRect">
            <a:avLst>
              <a:gd name="adj" fmla="val 16899718"/>
            </a:avLst>
          </a:prstGeom>
          <a:solidFill>
            <a:srgbClr val="28282F"/>
          </a:solidFill>
          <a:ln/>
        </p:spPr>
      </p:sp>
      <p:pic>
        <p:nvPicPr>
          <p:cNvPr id="33" name="Image 4" descr="preencoded.png">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734300" y="5428893"/>
            <a:ext cx="243483" cy="243483"/>
          </a:xfrm>
          <a:prstGeom prst="rect">
            <a:avLst/>
          </a:prstGeom>
        </p:spPr>
      </p:pic>
      <p:sp>
        <p:nvSpPr>
          <p:cNvPr id="34" name="Text 27"/>
          <p:cNvSpPr/>
          <p:nvPr/>
        </p:nvSpPr>
        <p:spPr>
          <a:xfrm>
            <a:off x="7585591" y="6001464"/>
            <a:ext cx="2705457" cy="338138"/>
          </a:xfrm>
          <a:prstGeom prst="rect">
            <a:avLst/>
          </a:prstGeom>
          <a:noFill/>
          <a:ln/>
        </p:spPr>
        <p:txBody>
          <a:bodyPr wrap="none" lIns="0" tIns="0" rIns="0" bIns="0" rtlCol="0" anchor="t"/>
          <a:lstStyle/>
          <a:p>
            <a:pPr algn="l" indent="0" marL="0">
              <a:lnSpc>
                <a:spcPts val="2650"/>
              </a:lnSpc>
              <a:buNone/>
            </a:pPr>
            <a:r>
              <a:rPr lang="en-US" sz="2100" dirty="0">
                <a:solidFill>
                  <a:srgbClr val="161613"/>
                </a:solidFill>
                <a:latin typeface="DM Sans Medium" pitchFamily="34" charset="0"/>
                <a:ea typeface="DM Sans Medium" pitchFamily="34" charset="-122"/>
                <a:cs typeface="DM Sans Medium" pitchFamily="34" charset="-120"/>
              </a:rPr>
              <a:t>Other Fields</a:t>
            </a:r>
            <a:endParaRPr lang="en-US" sz="2100" dirty="0"/>
          </a:p>
        </p:txBody>
      </p:sp>
      <p:sp>
        <p:nvSpPr>
          <p:cNvPr id="35" name="Text 28"/>
          <p:cNvSpPr/>
          <p:nvPr/>
        </p:nvSpPr>
        <p:spPr>
          <a:xfrm>
            <a:off x="7585591" y="6447711"/>
            <a:ext cx="6233279" cy="288608"/>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161613"/>
                </a:solidFill>
                <a:latin typeface="Inter" pitchFamily="34" charset="0"/>
                <a:ea typeface="Inter" pitchFamily="34" charset="-122"/>
                <a:cs typeface="Inter" pitchFamily="34" charset="-120"/>
              </a:rPr>
              <a:t>Transportation: Self-driving cars, traffic optimization</a:t>
            </a:r>
            <a:endParaRPr lang="en-US" sz="1400" dirty="0"/>
          </a:p>
        </p:txBody>
      </p:sp>
      <p:sp>
        <p:nvSpPr>
          <p:cNvPr id="36" name="Text 29"/>
          <p:cNvSpPr/>
          <p:nvPr/>
        </p:nvSpPr>
        <p:spPr>
          <a:xfrm>
            <a:off x="7585591" y="6799421"/>
            <a:ext cx="6233279" cy="288608"/>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161613"/>
                </a:solidFill>
                <a:latin typeface="Inter" pitchFamily="34" charset="0"/>
                <a:ea typeface="Inter" pitchFamily="34" charset="-122"/>
                <a:cs typeface="Inter" pitchFamily="34" charset="-120"/>
              </a:rPr>
              <a:t>Retail: Inventory management, demand forecasting</a:t>
            </a:r>
            <a:endParaRPr lang="en-US" sz="1400" dirty="0"/>
          </a:p>
        </p:txBody>
      </p:sp>
      <p:sp>
        <p:nvSpPr>
          <p:cNvPr id="37" name="Text 30"/>
          <p:cNvSpPr/>
          <p:nvPr/>
        </p:nvSpPr>
        <p:spPr>
          <a:xfrm>
            <a:off x="7585591" y="7151132"/>
            <a:ext cx="6233279" cy="288608"/>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161613"/>
                </a:solidFill>
                <a:latin typeface="Inter" pitchFamily="34" charset="0"/>
                <a:ea typeface="Inter" pitchFamily="34" charset="-122"/>
                <a:cs typeface="Inter" pitchFamily="34" charset="-120"/>
              </a:rPr>
              <a:t>Agriculture: Crop monitoring, smart irrigation</a:t>
            </a:r>
            <a:endParaRPr lang="en-US" sz="1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194203"/>
          </a:xfrm>
          <a:prstGeom prst="rect">
            <a:avLst/>
          </a:prstGeom>
        </p:spPr>
      </p:pic>
      <p:sp>
        <p:nvSpPr>
          <p:cNvPr id="3" name="Text 0"/>
          <p:cNvSpPr/>
          <p:nvPr/>
        </p:nvSpPr>
        <p:spPr>
          <a:xfrm>
            <a:off x="614363" y="2816304"/>
            <a:ext cx="4388525" cy="548521"/>
          </a:xfrm>
          <a:prstGeom prst="rect">
            <a:avLst/>
          </a:prstGeom>
          <a:noFill/>
          <a:ln/>
        </p:spPr>
        <p:txBody>
          <a:bodyPr wrap="none" lIns="0" tIns="0" rIns="0" bIns="0" rtlCol="0" anchor="t"/>
          <a:lstStyle/>
          <a:p>
            <a:pPr algn="l" indent="0" marL="0">
              <a:lnSpc>
                <a:spcPts val="4300"/>
              </a:lnSpc>
              <a:buNone/>
            </a:pPr>
            <a:r>
              <a:rPr lang="en-US" sz="3450" dirty="0">
                <a:solidFill>
                  <a:srgbClr val="161613"/>
                </a:solidFill>
                <a:latin typeface="DM Sans Medium" pitchFamily="34" charset="0"/>
                <a:ea typeface="DM Sans Medium" pitchFamily="34" charset="-122"/>
                <a:cs typeface="DM Sans Medium" pitchFamily="34" charset="-120"/>
              </a:rPr>
              <a:t>The Big Picture</a:t>
            </a:r>
            <a:endParaRPr lang="en-US" sz="3450" dirty="0"/>
          </a:p>
        </p:txBody>
      </p:sp>
      <p:sp>
        <p:nvSpPr>
          <p:cNvPr id="4" name="Text 1"/>
          <p:cNvSpPr/>
          <p:nvPr/>
        </p:nvSpPr>
        <p:spPr>
          <a:xfrm>
            <a:off x="614363" y="3803571"/>
            <a:ext cx="6486763" cy="1513999"/>
          </a:xfrm>
          <a:prstGeom prst="rect">
            <a:avLst/>
          </a:prstGeom>
          <a:noFill/>
          <a:ln/>
        </p:spPr>
        <p:txBody>
          <a:bodyPr wrap="square" lIns="0" tIns="0" rIns="0" bIns="0" rtlCol="0" anchor="t"/>
          <a:lstStyle/>
          <a:p>
            <a:pPr algn="l" indent="0" marL="0">
              <a:lnSpc>
                <a:spcPts val="5950"/>
              </a:lnSpc>
              <a:buNone/>
            </a:pPr>
            <a:r>
              <a:rPr lang="en-US" sz="4750" dirty="0">
                <a:solidFill>
                  <a:srgbClr val="161613"/>
                </a:solidFill>
                <a:latin typeface="DM Sans Medium" pitchFamily="34" charset="0"/>
                <a:ea typeface="DM Sans Medium" pitchFamily="34" charset="-122"/>
                <a:cs typeface="DM Sans Medium" pitchFamily="34" charset="-120"/>
              </a:rPr>
              <a:t>Cross-Disciplinary Impact</a:t>
            </a:r>
            <a:endParaRPr lang="en-US" sz="4750" dirty="0"/>
          </a:p>
        </p:txBody>
      </p:sp>
      <p:sp>
        <p:nvSpPr>
          <p:cNvPr id="5" name="Text 2"/>
          <p:cNvSpPr/>
          <p:nvPr/>
        </p:nvSpPr>
        <p:spPr>
          <a:xfrm>
            <a:off x="614363" y="5493068"/>
            <a:ext cx="6486763" cy="561499"/>
          </a:xfrm>
          <a:prstGeom prst="rect">
            <a:avLst/>
          </a:prstGeom>
          <a:noFill/>
          <a:ln/>
        </p:spPr>
        <p:txBody>
          <a:bodyPr wrap="square" lIns="0" tIns="0" rIns="0" bIns="0" rtlCol="0" anchor="t"/>
          <a:lstStyle/>
          <a:p>
            <a:pPr algn="l" indent="0" marL="0">
              <a:lnSpc>
                <a:spcPts val="2200"/>
              </a:lnSpc>
              <a:buNone/>
            </a:pPr>
            <a:r>
              <a:rPr lang="en-US" sz="1350" dirty="0">
                <a:solidFill>
                  <a:srgbClr val="161613"/>
                </a:solidFill>
                <a:latin typeface="Inter" pitchFamily="34" charset="0"/>
                <a:ea typeface="Inter" pitchFamily="34" charset="-122"/>
                <a:cs typeface="Inter" pitchFamily="34" charset="-120"/>
              </a:rPr>
              <a:t>AI is transforming industries in ways both visible and invisible, enhancing efficiency and creating more personalized experiences across every sector.</a:t>
            </a:r>
            <a:endParaRPr lang="en-US" sz="1350" dirty="0"/>
          </a:p>
        </p:txBody>
      </p:sp>
      <p:sp>
        <p:nvSpPr>
          <p:cNvPr id="6" name="Text 3"/>
          <p:cNvSpPr/>
          <p:nvPr/>
        </p:nvSpPr>
        <p:spPr>
          <a:xfrm>
            <a:off x="7536894" y="3913227"/>
            <a:ext cx="3133725" cy="579239"/>
          </a:xfrm>
          <a:prstGeom prst="rect">
            <a:avLst/>
          </a:prstGeom>
          <a:noFill/>
          <a:ln/>
        </p:spPr>
        <p:txBody>
          <a:bodyPr wrap="none" lIns="0" tIns="0" rIns="0" bIns="0" rtlCol="0" anchor="t"/>
          <a:lstStyle/>
          <a:p>
            <a:pPr algn="ctr" indent="0" marL="0">
              <a:lnSpc>
                <a:spcPts val="4550"/>
              </a:lnSpc>
              <a:buNone/>
            </a:pPr>
            <a:r>
              <a:rPr lang="en-US" sz="4550" dirty="0">
                <a:solidFill>
                  <a:srgbClr val="161613"/>
                </a:solidFill>
                <a:latin typeface="DM Sans Medium" pitchFamily="34" charset="0"/>
                <a:ea typeface="DM Sans Medium" pitchFamily="34" charset="-122"/>
                <a:cs typeface="DM Sans Medium" pitchFamily="34" charset="-120"/>
              </a:rPr>
              <a:t>100+</a:t>
            </a:r>
            <a:endParaRPr lang="en-US" sz="4550" dirty="0"/>
          </a:p>
        </p:txBody>
      </p:sp>
      <p:sp>
        <p:nvSpPr>
          <p:cNvPr id="7" name="Text 4"/>
          <p:cNvSpPr/>
          <p:nvPr/>
        </p:nvSpPr>
        <p:spPr>
          <a:xfrm>
            <a:off x="8006596" y="4711779"/>
            <a:ext cx="2194203" cy="274201"/>
          </a:xfrm>
          <a:prstGeom prst="rect">
            <a:avLst/>
          </a:prstGeom>
          <a:noFill/>
          <a:ln/>
        </p:spPr>
        <p:txBody>
          <a:bodyPr wrap="none" lIns="0" tIns="0" rIns="0" bIns="0" rtlCol="0" anchor="t"/>
          <a:lstStyle/>
          <a:p>
            <a:pPr algn="ctr" indent="0" marL="0">
              <a:lnSpc>
                <a:spcPts val="2150"/>
              </a:lnSpc>
              <a:buNone/>
            </a:pPr>
            <a:r>
              <a:rPr lang="en-US" sz="1700" dirty="0">
                <a:solidFill>
                  <a:srgbClr val="161613"/>
                </a:solidFill>
                <a:latin typeface="DM Sans Medium" pitchFamily="34" charset="0"/>
                <a:ea typeface="DM Sans Medium" pitchFamily="34" charset="-122"/>
                <a:cs typeface="DM Sans Medium" pitchFamily="34" charset="-120"/>
              </a:rPr>
              <a:t>Industries</a:t>
            </a:r>
            <a:endParaRPr lang="en-US" sz="1700" dirty="0"/>
          </a:p>
        </p:txBody>
      </p:sp>
      <p:sp>
        <p:nvSpPr>
          <p:cNvPr id="8" name="Text 5"/>
          <p:cNvSpPr/>
          <p:nvPr/>
        </p:nvSpPr>
        <p:spPr>
          <a:xfrm>
            <a:off x="7536894" y="5161478"/>
            <a:ext cx="3133725" cy="280749"/>
          </a:xfrm>
          <a:prstGeom prst="rect">
            <a:avLst/>
          </a:prstGeom>
          <a:noFill/>
          <a:ln/>
        </p:spPr>
        <p:txBody>
          <a:bodyPr wrap="none" lIns="0" tIns="0" rIns="0" bIns="0" rtlCol="0" anchor="t"/>
          <a:lstStyle/>
          <a:p>
            <a:pPr algn="ctr" indent="0" marL="0">
              <a:lnSpc>
                <a:spcPts val="2200"/>
              </a:lnSpc>
              <a:buNone/>
            </a:pPr>
            <a:r>
              <a:rPr lang="en-US" sz="1350" dirty="0">
                <a:solidFill>
                  <a:srgbClr val="161613"/>
                </a:solidFill>
                <a:latin typeface="Inter" pitchFamily="34" charset="0"/>
                <a:ea typeface="Inter" pitchFamily="34" charset="-122"/>
                <a:cs typeface="Inter" pitchFamily="34" charset="-120"/>
              </a:rPr>
              <a:t>actively using AI technology</a:t>
            </a:r>
            <a:endParaRPr lang="en-US" sz="1350" dirty="0"/>
          </a:p>
        </p:txBody>
      </p:sp>
      <p:sp>
        <p:nvSpPr>
          <p:cNvPr id="9" name="Text 6"/>
          <p:cNvSpPr/>
          <p:nvPr/>
        </p:nvSpPr>
        <p:spPr>
          <a:xfrm>
            <a:off x="10889933" y="3913227"/>
            <a:ext cx="3133725" cy="579239"/>
          </a:xfrm>
          <a:prstGeom prst="rect">
            <a:avLst/>
          </a:prstGeom>
          <a:noFill/>
          <a:ln/>
        </p:spPr>
        <p:txBody>
          <a:bodyPr wrap="none" lIns="0" tIns="0" rIns="0" bIns="0" rtlCol="0" anchor="t"/>
          <a:lstStyle/>
          <a:p>
            <a:pPr algn="ctr" indent="0" marL="0">
              <a:lnSpc>
                <a:spcPts val="4550"/>
              </a:lnSpc>
              <a:buNone/>
            </a:pPr>
            <a:r>
              <a:rPr lang="en-US" sz="4550" dirty="0">
                <a:solidFill>
                  <a:srgbClr val="161613"/>
                </a:solidFill>
                <a:latin typeface="DM Sans Medium" pitchFamily="34" charset="0"/>
                <a:ea typeface="DM Sans Medium" pitchFamily="34" charset="-122"/>
                <a:cs typeface="DM Sans Medium" pitchFamily="34" charset="-120"/>
              </a:rPr>
              <a:t>24/7</a:t>
            </a:r>
            <a:endParaRPr lang="en-US" sz="4550" dirty="0"/>
          </a:p>
        </p:txBody>
      </p:sp>
      <p:sp>
        <p:nvSpPr>
          <p:cNvPr id="10" name="Text 7"/>
          <p:cNvSpPr/>
          <p:nvPr/>
        </p:nvSpPr>
        <p:spPr>
          <a:xfrm>
            <a:off x="11359634" y="4711779"/>
            <a:ext cx="2194203" cy="274201"/>
          </a:xfrm>
          <a:prstGeom prst="rect">
            <a:avLst/>
          </a:prstGeom>
          <a:noFill/>
          <a:ln/>
        </p:spPr>
        <p:txBody>
          <a:bodyPr wrap="none" lIns="0" tIns="0" rIns="0" bIns="0" rtlCol="0" anchor="t"/>
          <a:lstStyle/>
          <a:p>
            <a:pPr algn="ctr" indent="0" marL="0">
              <a:lnSpc>
                <a:spcPts val="2150"/>
              </a:lnSpc>
              <a:buNone/>
            </a:pPr>
            <a:r>
              <a:rPr lang="en-US" sz="1700" dirty="0">
                <a:solidFill>
                  <a:srgbClr val="161613"/>
                </a:solidFill>
                <a:latin typeface="DM Sans Medium" pitchFamily="34" charset="0"/>
                <a:ea typeface="DM Sans Medium" pitchFamily="34" charset="-122"/>
                <a:cs typeface="DM Sans Medium" pitchFamily="34" charset="-120"/>
              </a:rPr>
              <a:t>Always On</a:t>
            </a:r>
            <a:endParaRPr lang="en-US" sz="1700" dirty="0"/>
          </a:p>
        </p:txBody>
      </p:sp>
      <p:sp>
        <p:nvSpPr>
          <p:cNvPr id="11" name="Text 8"/>
          <p:cNvSpPr/>
          <p:nvPr/>
        </p:nvSpPr>
        <p:spPr>
          <a:xfrm>
            <a:off x="10889933" y="5161478"/>
            <a:ext cx="3133725" cy="280749"/>
          </a:xfrm>
          <a:prstGeom prst="rect">
            <a:avLst/>
          </a:prstGeom>
          <a:noFill/>
          <a:ln/>
        </p:spPr>
        <p:txBody>
          <a:bodyPr wrap="none" lIns="0" tIns="0" rIns="0" bIns="0" rtlCol="0" anchor="t"/>
          <a:lstStyle/>
          <a:p>
            <a:pPr algn="ctr" indent="0" marL="0">
              <a:lnSpc>
                <a:spcPts val="2200"/>
              </a:lnSpc>
              <a:buNone/>
            </a:pPr>
            <a:r>
              <a:rPr lang="en-US" sz="1350" dirty="0">
                <a:solidFill>
                  <a:srgbClr val="161613"/>
                </a:solidFill>
                <a:latin typeface="Inter" pitchFamily="34" charset="0"/>
                <a:ea typeface="Inter" pitchFamily="34" charset="-122"/>
                <a:cs typeface="Inter" pitchFamily="34" charset="-120"/>
              </a:rPr>
              <a:t>continuous optimization and learning</a:t>
            </a:r>
            <a:endParaRPr lang="en-US" sz="1350" dirty="0"/>
          </a:p>
        </p:txBody>
      </p:sp>
      <p:sp>
        <p:nvSpPr>
          <p:cNvPr id="12" name="Text 9"/>
          <p:cNvSpPr/>
          <p:nvPr/>
        </p:nvSpPr>
        <p:spPr>
          <a:xfrm>
            <a:off x="9213413" y="5880973"/>
            <a:ext cx="3133725" cy="579239"/>
          </a:xfrm>
          <a:prstGeom prst="rect">
            <a:avLst/>
          </a:prstGeom>
          <a:noFill/>
          <a:ln/>
        </p:spPr>
        <p:txBody>
          <a:bodyPr wrap="none" lIns="0" tIns="0" rIns="0" bIns="0" rtlCol="0" anchor="t"/>
          <a:lstStyle/>
          <a:p>
            <a:pPr algn="ctr" indent="0" marL="0">
              <a:lnSpc>
                <a:spcPts val="4550"/>
              </a:lnSpc>
              <a:buNone/>
            </a:pPr>
            <a:r>
              <a:rPr lang="en-US" sz="4550" dirty="0">
                <a:solidFill>
                  <a:srgbClr val="161613"/>
                </a:solidFill>
                <a:latin typeface="DM Sans Medium" pitchFamily="34" charset="0"/>
                <a:ea typeface="DM Sans Medium" pitchFamily="34" charset="-122"/>
                <a:cs typeface="DM Sans Medium" pitchFamily="34" charset="-120"/>
              </a:rPr>
              <a:t>∞</a:t>
            </a:r>
            <a:endParaRPr lang="en-US" sz="4550" dirty="0"/>
          </a:p>
        </p:txBody>
      </p:sp>
      <p:sp>
        <p:nvSpPr>
          <p:cNvPr id="13" name="Text 10"/>
          <p:cNvSpPr/>
          <p:nvPr/>
        </p:nvSpPr>
        <p:spPr>
          <a:xfrm>
            <a:off x="9683115" y="6679525"/>
            <a:ext cx="2194203" cy="274201"/>
          </a:xfrm>
          <a:prstGeom prst="rect">
            <a:avLst/>
          </a:prstGeom>
          <a:noFill/>
          <a:ln/>
        </p:spPr>
        <p:txBody>
          <a:bodyPr wrap="none" lIns="0" tIns="0" rIns="0" bIns="0" rtlCol="0" anchor="t"/>
          <a:lstStyle/>
          <a:p>
            <a:pPr algn="ctr" indent="0" marL="0">
              <a:lnSpc>
                <a:spcPts val="2150"/>
              </a:lnSpc>
              <a:buNone/>
            </a:pPr>
            <a:r>
              <a:rPr lang="en-US" sz="1700" dirty="0">
                <a:solidFill>
                  <a:srgbClr val="161613"/>
                </a:solidFill>
                <a:latin typeface="DM Sans Medium" pitchFamily="34" charset="0"/>
                <a:ea typeface="DM Sans Medium" pitchFamily="34" charset="-122"/>
                <a:cs typeface="DM Sans Medium" pitchFamily="34" charset="-120"/>
              </a:rPr>
              <a:t>Possibilities</a:t>
            </a:r>
            <a:endParaRPr lang="en-US" sz="1700" dirty="0"/>
          </a:p>
        </p:txBody>
      </p:sp>
      <p:sp>
        <p:nvSpPr>
          <p:cNvPr id="14" name="Text 11"/>
          <p:cNvSpPr/>
          <p:nvPr/>
        </p:nvSpPr>
        <p:spPr>
          <a:xfrm>
            <a:off x="9213413" y="7129224"/>
            <a:ext cx="3133725" cy="280749"/>
          </a:xfrm>
          <a:prstGeom prst="rect">
            <a:avLst/>
          </a:prstGeom>
          <a:noFill/>
          <a:ln/>
        </p:spPr>
        <p:txBody>
          <a:bodyPr wrap="none" lIns="0" tIns="0" rIns="0" bIns="0" rtlCol="0" anchor="t"/>
          <a:lstStyle/>
          <a:p>
            <a:pPr algn="ctr" indent="0" marL="0">
              <a:lnSpc>
                <a:spcPts val="2200"/>
              </a:lnSpc>
              <a:buNone/>
            </a:pPr>
            <a:r>
              <a:rPr lang="en-US" sz="1350" dirty="0">
                <a:solidFill>
                  <a:srgbClr val="161613"/>
                </a:solidFill>
                <a:latin typeface="Inter" pitchFamily="34" charset="0"/>
                <a:ea typeface="Inter" pitchFamily="34" charset="-122"/>
                <a:cs typeface="Inter" pitchFamily="34" charset="-120"/>
              </a:rPr>
              <a:t>for innovation and improvement</a:t>
            </a:r>
            <a:endParaRPr lang="en-US" sz="13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2025-12-01T04:49:41Z</dcterms:created>
  <dcterms:modified xsi:type="dcterms:W3CDTF">2025-12-01T04:49:41Z</dcterms:modified>
</cp:coreProperties>
</file>